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306" r:id="rId4"/>
    <p:sldId id="298" r:id="rId5"/>
    <p:sldId id="312" r:id="rId6"/>
    <p:sldId id="313" r:id="rId7"/>
    <p:sldId id="315" r:id="rId8"/>
    <p:sldId id="325" r:id="rId9"/>
    <p:sldId id="301" r:id="rId10"/>
    <p:sldId id="326" r:id="rId11"/>
    <p:sldId id="319" r:id="rId12"/>
    <p:sldId id="302" r:id="rId13"/>
    <p:sldId id="303" r:id="rId14"/>
    <p:sldId id="321" r:id="rId15"/>
    <p:sldId id="322" r:id="rId16"/>
    <p:sldId id="324" r:id="rId17"/>
    <p:sldId id="323" r:id="rId18"/>
    <p:sldId id="317" r:id="rId19"/>
    <p:sldId id="286" r:id="rId20"/>
    <p:sldId id="287" r:id="rId21"/>
    <p:sldId id="288" r:id="rId22"/>
    <p:sldId id="289" r:id="rId23"/>
    <p:sldId id="290" r:id="rId24"/>
    <p:sldId id="29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4"/>
    <p:restoredTop sz="94635"/>
  </p:normalViewPr>
  <p:slideViewPr>
    <p:cSldViewPr snapToGrid="0">
      <p:cViewPr varScale="1">
        <p:scale>
          <a:sx n="115" d="100"/>
          <a:sy n="115" d="100"/>
        </p:scale>
        <p:origin x="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2LaCie/Backup%20Dec%2022%202022/Kingston%20disk%20080916/A%20Followup%20Galician%20Intonation%20Project/sheet%20for%20final%20extracted%20values%20SPAN%20DOM%20Galicia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2LaCie/Backup%20Dec%2022%202022/Kingston%20disk%20080916/A%20Followup%20Galician%20Intonation%20Project/sheet%20for%20final%20extracted%20values%20SPAN%20DOM%20Galicia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upton1/Downloads/sheet%20for%20final%20extracted%20values%20SPAN%20DOM%20Galicia22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2LaCie/Backup%20Dec%2022%202022/Kingston%20disk%20080916/A%20Followup%20Galician%20Intonation%20Project/sheet%20for%20final%20extracted%20values%20SPAN%20DOM%20Galicia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2LaCie/Backup%20Dec%2022%202022/Kingston%20disk%20080916/A%20Followup%20Galician%20Intonation%20Project/sheet%20for%20final%20extracted%20values%20SPAN%20DOM%20Galicia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2LaCie/Backup%20Dec%2022%202022/Kingston%20disk%20080916/A%20Followup%20Galician%20Intonation%20Project/sheet%20for%20final%20extracted%20values%20SPAN%20DOM%20Galicia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Intonation contours of Thetic/Broad-focus sentences – SVO (Spanish-dominant</a:t>
            </a:r>
            <a:r>
              <a:rPr lang="en-US" baseline="0" dirty="0"/>
              <a:t> Galician Spanish)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thetic'!$L$4:$R$4</c:f>
              <c:numCache>
                <c:formatCode>General</c:formatCode>
                <c:ptCount val="7"/>
                <c:pt idx="0">
                  <c:v>100</c:v>
                </c:pt>
                <c:pt idx="1">
                  <c:v>117.32678181457217</c:v>
                </c:pt>
                <c:pt idx="2">
                  <c:v>106.20532997650795</c:v>
                </c:pt>
                <c:pt idx="3">
                  <c:v>94.782198134527945</c:v>
                </c:pt>
                <c:pt idx="4">
                  <c:v>93.159414684769757</c:v>
                </c:pt>
                <c:pt idx="5">
                  <c:v>82.246152722785922</c:v>
                </c:pt>
                <c:pt idx="6">
                  <c:v>78.579690429714191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7B-4041-B1E1-E957B7F7C652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thetic'!$L$5:$R$5</c:f>
              <c:numCache>
                <c:formatCode>General</c:formatCode>
                <c:ptCount val="7"/>
                <c:pt idx="0">
                  <c:v>100</c:v>
                </c:pt>
                <c:pt idx="1">
                  <c:v>109.21252241070196</c:v>
                </c:pt>
                <c:pt idx="2">
                  <c:v>81.866897963170715</c:v>
                </c:pt>
                <c:pt idx="3">
                  <c:v>98.639297372226082</c:v>
                </c:pt>
                <c:pt idx="4">
                  <c:v>91.34600273800713</c:v>
                </c:pt>
                <c:pt idx="5">
                  <c:v>84.201425391936652</c:v>
                </c:pt>
                <c:pt idx="6">
                  <c:v>81.149640140791149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7B-4041-B1E1-E957B7F7C652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thetic'!$L$6:$R$6</c:f>
              <c:numCache>
                <c:formatCode>General</c:formatCode>
                <c:ptCount val="7"/>
                <c:pt idx="0">
                  <c:v>100</c:v>
                </c:pt>
                <c:pt idx="1">
                  <c:v>112.03217908359565</c:v>
                </c:pt>
                <c:pt idx="2">
                  <c:v>84.714039839137342</c:v>
                </c:pt>
                <c:pt idx="3">
                  <c:v>91.052336899083883</c:v>
                </c:pt>
                <c:pt idx="4">
                  <c:v>88.61068519351835</c:v>
                </c:pt>
                <c:pt idx="5">
                  <c:v>64.130560055498478</c:v>
                </c:pt>
                <c:pt idx="6">
                  <c:v>62.07755975089902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7B-4041-B1E1-E957B7F7C652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thetic'!$L$7:$R$7</c:f>
              <c:numCache>
                <c:formatCode>General</c:formatCode>
                <c:ptCount val="7"/>
                <c:pt idx="0">
                  <c:v>100</c:v>
                </c:pt>
                <c:pt idx="1">
                  <c:v>109.74215246636771</c:v>
                </c:pt>
                <c:pt idx="2">
                  <c:v>80.173248594674988</c:v>
                </c:pt>
                <c:pt idx="3">
                  <c:v>89.499523161358582</c:v>
                </c:pt>
                <c:pt idx="4">
                  <c:v>86.580783526201031</c:v>
                </c:pt>
                <c:pt idx="5">
                  <c:v>61.380920184895942</c:v>
                </c:pt>
                <c:pt idx="6">
                  <c:v>46.783313534672132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7B-4041-B1E1-E957B7F7C652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thetic'!$L$8:$R$8</c:f>
              <c:numCache>
                <c:formatCode>General</c:formatCode>
                <c:ptCount val="7"/>
                <c:pt idx="0">
                  <c:v>100</c:v>
                </c:pt>
                <c:pt idx="1">
                  <c:v>107.90764790764791</c:v>
                </c:pt>
                <c:pt idx="2">
                  <c:v>88.163063794248615</c:v>
                </c:pt>
                <c:pt idx="3">
                  <c:v>109.26612136318973</c:v>
                </c:pt>
                <c:pt idx="4">
                  <c:v>90.182466987845743</c:v>
                </c:pt>
                <c:pt idx="5">
                  <c:v>79.852591116395303</c:v>
                </c:pt>
                <c:pt idx="6">
                  <c:v>66.265789182196002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77B-4041-B1E1-E957B7F7C652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thetic'!$L$9:$R$9</c:f>
              <c:numCache>
                <c:formatCode>General</c:formatCode>
                <c:ptCount val="7"/>
                <c:pt idx="0">
                  <c:v>100</c:v>
                </c:pt>
                <c:pt idx="1">
                  <c:v>93.774115492773518</c:v>
                </c:pt>
                <c:pt idx="2">
                  <c:v>91.946930891336891</c:v>
                </c:pt>
                <c:pt idx="3">
                  <c:v>88.750227048188492</c:v>
                </c:pt>
                <c:pt idx="4">
                  <c:v>84.185759447102413</c:v>
                </c:pt>
                <c:pt idx="5">
                  <c:v>74.397216578974763</c:v>
                </c:pt>
                <c:pt idx="6">
                  <c:v>47.837380233935562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77B-4041-B1E1-E957B7F7C652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thetic'!$L$10:$R$10</c:f>
              <c:numCache>
                <c:formatCode>General</c:formatCode>
                <c:ptCount val="7"/>
                <c:pt idx="0">
                  <c:v>100</c:v>
                </c:pt>
                <c:pt idx="1">
                  <c:v>104.64409722222221</c:v>
                </c:pt>
                <c:pt idx="2">
                  <c:v>101.39049106525646</c:v>
                </c:pt>
                <c:pt idx="3">
                  <c:v>99.48509402814885</c:v>
                </c:pt>
                <c:pt idx="4">
                  <c:v>98.125408698182355</c:v>
                </c:pt>
                <c:pt idx="5">
                  <c:v>82.29810598563374</c:v>
                </c:pt>
                <c:pt idx="6">
                  <c:v>78.332729918257442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77B-4041-B1E1-E957B7F7C652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thetic'!$L$11:$R$11</c:f>
              <c:numCache>
                <c:formatCode>General</c:formatCode>
                <c:ptCount val="7"/>
                <c:pt idx="0">
                  <c:v>100</c:v>
                </c:pt>
                <c:pt idx="1">
                  <c:v>104.48746150461945</c:v>
                </c:pt>
                <c:pt idx="2">
                  <c:v>92.859391329180852</c:v>
                </c:pt>
                <c:pt idx="3">
                  <c:v>98.0289299617545</c:v>
                </c:pt>
                <c:pt idx="4">
                  <c:v>96.745329840945089</c:v>
                </c:pt>
                <c:pt idx="5">
                  <c:v>75.344075442903176</c:v>
                </c:pt>
                <c:pt idx="6">
                  <c:v>69.388450686188492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77B-4041-B1E1-E957B7F7C652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thetic'!$L$12:$R$12</c:f>
              <c:numCache>
                <c:formatCode>General</c:formatCode>
                <c:ptCount val="7"/>
                <c:pt idx="0">
                  <c:v>100</c:v>
                </c:pt>
                <c:pt idx="1">
                  <c:v>103.7637109603952</c:v>
                </c:pt>
                <c:pt idx="2">
                  <c:v>100.9474914728019</c:v>
                </c:pt>
                <c:pt idx="3">
                  <c:v>96.434683734187715</c:v>
                </c:pt>
                <c:pt idx="4">
                  <c:v>93.67816199505728</c:v>
                </c:pt>
                <c:pt idx="5">
                  <c:v>82.335051917260628</c:v>
                </c:pt>
                <c:pt idx="6">
                  <c:v>56.332732082674923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77B-4041-B1E1-E957B7F7C652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thetic'!$L$13:$R$13</c:f>
              <c:numCache>
                <c:formatCode>General</c:formatCode>
                <c:ptCount val="7"/>
                <c:pt idx="0">
                  <c:v>100</c:v>
                </c:pt>
                <c:pt idx="1">
                  <c:v>67.29857819905213</c:v>
                </c:pt>
                <c:pt idx="2">
                  <c:v>94.626574956575695</c:v>
                </c:pt>
                <c:pt idx="3">
                  <c:v>99.966380781818415</c:v>
                </c:pt>
                <c:pt idx="4">
                  <c:v>97.2845042236859</c:v>
                </c:pt>
                <c:pt idx="5">
                  <c:v>68.504035352392634</c:v>
                </c:pt>
                <c:pt idx="6">
                  <c:v>66.400378477358572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77B-4041-B1E1-E957B7F7C652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thetic'!$L$14:$R$14</c:f>
              <c:numCache>
                <c:formatCode>General</c:formatCode>
                <c:ptCount val="7"/>
                <c:pt idx="0">
                  <c:v>100</c:v>
                </c:pt>
                <c:pt idx="1">
                  <c:v>109.73657462307301</c:v>
                </c:pt>
                <c:pt idx="2">
                  <c:v>97.757106443535349</c:v>
                </c:pt>
                <c:pt idx="3">
                  <c:v>90.886408850691055</c:v>
                </c:pt>
                <c:pt idx="4">
                  <c:v>91.677369302668453</c:v>
                </c:pt>
                <c:pt idx="5">
                  <c:v>75.178864070979358</c:v>
                </c:pt>
                <c:pt idx="6">
                  <c:v>76.012383874067297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77B-4041-B1E1-E957B7F7C652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thetic'!$L$15:$R$15</c:f>
              <c:numCache>
                <c:formatCode>General</c:formatCode>
                <c:ptCount val="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77B-4041-B1E1-E957B7F7C652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thetic'!$L$16:$R$16</c:f>
              <c:numCache>
                <c:formatCode>General</c:formatCode>
                <c:ptCount val="7"/>
                <c:pt idx="0">
                  <c:v>100</c:v>
                </c:pt>
                <c:pt idx="1">
                  <c:v>110.38571856671948</c:v>
                </c:pt>
                <c:pt idx="2">
                  <c:v>99.01088823900956</c:v>
                </c:pt>
                <c:pt idx="3">
                  <c:v>98.446386226056632</c:v>
                </c:pt>
                <c:pt idx="4">
                  <c:v>97.962295216946927</c:v>
                </c:pt>
                <c:pt idx="5">
                  <c:v>71.570396751462468</c:v>
                </c:pt>
                <c:pt idx="6">
                  <c:v>67.509117087899838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77B-4041-B1E1-E957B7F7C652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thetic'!$L$17:$R$17</c:f>
              <c:numCache>
                <c:formatCode>General</c:formatCode>
                <c:ptCount val="7"/>
                <c:pt idx="0">
                  <c:v>100</c:v>
                </c:pt>
                <c:pt idx="1">
                  <c:v>82.55052797553634</c:v>
                </c:pt>
                <c:pt idx="2">
                  <c:v>70.754498572283453</c:v>
                </c:pt>
                <c:pt idx="3">
                  <c:v>107.56793777433086</c:v>
                </c:pt>
                <c:pt idx="4">
                  <c:v>105.69734446050285</c:v>
                </c:pt>
                <c:pt idx="5">
                  <c:v>66.360133453122231</c:v>
                </c:pt>
                <c:pt idx="6">
                  <c:v>66.150641873072274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77B-4041-B1E1-E957B7F7C652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thetic'!$L$18:$R$18</c:f>
              <c:numCache>
                <c:formatCode>General</c:formatCode>
                <c:ptCount val="7"/>
                <c:pt idx="0">
                  <c:v>100</c:v>
                </c:pt>
                <c:pt idx="1">
                  <c:v>104.63884124261482</c:v>
                </c:pt>
                <c:pt idx="2">
                  <c:v>90.363014344756749</c:v>
                </c:pt>
                <c:pt idx="3">
                  <c:v>89.755357012499914</c:v>
                </c:pt>
                <c:pt idx="4">
                  <c:v>88.011021826522992</c:v>
                </c:pt>
                <c:pt idx="5">
                  <c:v>73.669363137113891</c:v>
                </c:pt>
                <c:pt idx="6">
                  <c:v>77.514735482943408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77B-4041-B1E1-E957B7F7C652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thetic'!$L$19:$R$19</c:f>
              <c:numCache>
                <c:formatCode>General</c:formatCode>
                <c:ptCount val="7"/>
                <c:pt idx="0">
                  <c:v>100</c:v>
                </c:pt>
                <c:pt idx="1">
                  <c:v>109.52881875958798</c:v>
                </c:pt>
                <c:pt idx="2">
                  <c:v>95.890818039271039</c:v>
                </c:pt>
                <c:pt idx="3">
                  <c:v>97.350435295190607</c:v>
                </c:pt>
                <c:pt idx="4">
                  <c:v>96.688213884887347</c:v>
                </c:pt>
                <c:pt idx="5">
                  <c:v>77.875285743652469</c:v>
                </c:pt>
                <c:pt idx="6">
                  <c:v>74.596504385704691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777B-4041-B1E1-E957B7F7C652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thetic'!$L$20:$R$20</c:f>
              <c:numCache>
                <c:formatCode>General</c:formatCode>
                <c:ptCount val="7"/>
                <c:pt idx="0">
                  <c:v>100</c:v>
                </c:pt>
                <c:pt idx="1">
                  <c:v>109.40475419392449</c:v>
                </c:pt>
                <c:pt idx="2">
                  <c:v>89.530264820885606</c:v>
                </c:pt>
                <c:pt idx="3">
                  <c:v>101.87694725032259</c:v>
                </c:pt>
                <c:pt idx="4">
                  <c:v>98.516210650519881</c:v>
                </c:pt>
                <c:pt idx="5">
                  <c:v>73.832666346722419</c:v>
                </c:pt>
                <c:pt idx="6">
                  <c:v>73.832666346722419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77B-4041-B1E1-E957B7F7C652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thetic'!$L$21:$R$21</c:f>
              <c:numCache>
                <c:formatCode>General</c:formatCode>
                <c:ptCount val="7"/>
                <c:pt idx="0">
                  <c:v>100</c:v>
                </c:pt>
                <c:pt idx="1">
                  <c:v>107.00858112153263</c:v>
                </c:pt>
                <c:pt idx="2">
                  <c:v>82.701393773056253</c:v>
                </c:pt>
                <c:pt idx="3">
                  <c:v>84.854739589553745</c:v>
                </c:pt>
                <c:pt idx="4">
                  <c:v>80.788365560322148</c:v>
                </c:pt>
                <c:pt idx="5">
                  <c:v>65.759202245760605</c:v>
                </c:pt>
                <c:pt idx="6">
                  <c:v>64.007619311859187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777B-4041-B1E1-E957B7F7C652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thetic'!$L$22:$R$22</c:f>
              <c:numCache>
                <c:formatCode>General</c:formatCode>
                <c:ptCount val="7"/>
                <c:pt idx="0">
                  <c:v>100</c:v>
                </c:pt>
                <c:pt idx="1">
                  <c:v>67.273325808878866</c:v>
                </c:pt>
                <c:pt idx="2">
                  <c:v>76.130368800839705</c:v>
                </c:pt>
                <c:pt idx="3">
                  <c:v>77.575269905386321</c:v>
                </c:pt>
                <c:pt idx="4">
                  <c:v>73.498546476887242</c:v>
                </c:pt>
                <c:pt idx="5">
                  <c:v>65.242755544398634</c:v>
                </c:pt>
                <c:pt idx="6">
                  <c:v>53.899063989226711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777B-4041-B1E1-E957B7F7C652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'1 thetic'!$L$3:$R$3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'1 thetic'!$L$23:$R$23</c:f>
              <c:numCache>
                <c:formatCode>General</c:formatCode>
                <c:ptCount val="7"/>
                <c:pt idx="0">
                  <c:v>100</c:v>
                </c:pt>
                <c:pt idx="1">
                  <c:v>107.81661479530763</c:v>
                </c:pt>
                <c:pt idx="2">
                  <c:v>87.499083985937148</c:v>
                </c:pt>
                <c:pt idx="3">
                  <c:v>97.633309056765256</c:v>
                </c:pt>
                <c:pt idx="4">
                  <c:v>90.30399602172119</c:v>
                </c:pt>
                <c:pt idx="5">
                  <c:v>71.878512517739381</c:v>
                </c:pt>
                <c:pt idx="6">
                  <c:v>66.824401171092049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77B-4041-B1E1-E957B7F7C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3918896"/>
        <c:axId val="1905637392"/>
      </c:lineChart>
      <c:catAx>
        <c:axId val="191391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5637392"/>
        <c:crosses val="autoZero"/>
        <c:auto val="1"/>
        <c:lblAlgn val="ctr"/>
        <c:lblOffset val="100"/>
        <c:noMultiLvlLbl val="0"/>
      </c:catAx>
      <c:valAx>
        <c:axId val="190563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91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Intonation contours of Subject narrow-focus sentences - VS (Spanish-dominant Galician Spanish</a:t>
            </a:r>
            <a:endParaRPr lang="en-US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SNF'!$M$4:$Q$4</c:f>
              <c:numCache>
                <c:formatCode>General</c:formatCode>
                <c:ptCount val="5"/>
                <c:pt idx="0">
                  <c:v>100</c:v>
                </c:pt>
                <c:pt idx="1">
                  <c:v>93.202310890340698</c:v>
                </c:pt>
                <c:pt idx="2">
                  <c:v>96.77084292602602</c:v>
                </c:pt>
                <c:pt idx="3">
                  <c:v>86.042573544663441</c:v>
                </c:pt>
                <c:pt idx="4">
                  <c:v>86.70046828150555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91-FC42-A443-65C1AB5BE692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SNF'!$M$5:$Q$5</c:f>
              <c:numCache>
                <c:formatCode>General</c:formatCode>
                <c:ptCount val="5"/>
                <c:pt idx="0">
                  <c:v>100</c:v>
                </c:pt>
                <c:pt idx="1">
                  <c:v>89.440056792971873</c:v>
                </c:pt>
                <c:pt idx="2">
                  <c:v>114.12504538310978</c:v>
                </c:pt>
                <c:pt idx="3">
                  <c:v>111.04555147048146</c:v>
                </c:pt>
                <c:pt idx="4">
                  <c:v>105.60220171678688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91-FC42-A443-65C1AB5BE692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SNF'!$M$6:$Q$6</c:f>
              <c:numCache>
                <c:formatCode>General</c:formatCode>
                <c:ptCount val="5"/>
                <c:pt idx="0">
                  <c:v>100</c:v>
                </c:pt>
                <c:pt idx="1">
                  <c:v>97.576459918375576</c:v>
                </c:pt>
                <c:pt idx="2">
                  <c:v>107.32034094698241</c:v>
                </c:pt>
                <c:pt idx="3">
                  <c:v>91.557860356007026</c:v>
                </c:pt>
                <c:pt idx="4">
                  <c:v>85.581208398234594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91-FC42-A443-65C1AB5BE692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SNF'!$M$7:$Q$7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91-FC42-A443-65C1AB5BE692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SNF'!$M$8:$Q$8</c:f>
              <c:numCache>
                <c:formatCode>General</c:formatCode>
                <c:ptCount val="5"/>
                <c:pt idx="0">
                  <c:v>100</c:v>
                </c:pt>
                <c:pt idx="1">
                  <c:v>94.278941129988155</c:v>
                </c:pt>
                <c:pt idx="2">
                  <c:v>97.857853207768727</c:v>
                </c:pt>
                <c:pt idx="3">
                  <c:v>93.504397956109884</c:v>
                </c:pt>
                <c:pt idx="4">
                  <c:v>38.335193218377228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91-FC42-A443-65C1AB5BE692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SNF'!$M$9:$Q$9</c:f>
              <c:numCache>
                <c:formatCode>General</c:formatCode>
                <c:ptCount val="5"/>
                <c:pt idx="0">
                  <c:v>100</c:v>
                </c:pt>
                <c:pt idx="1">
                  <c:v>91.687930101291258</c:v>
                </c:pt>
                <c:pt idx="2">
                  <c:v>95.331040237907899</c:v>
                </c:pt>
                <c:pt idx="3">
                  <c:v>69.057647235466888</c:v>
                </c:pt>
                <c:pt idx="4">
                  <c:v>58.815952058334119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91-FC42-A443-65C1AB5BE692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SNF'!$M$10:$Q$10</c:f>
              <c:numCache>
                <c:formatCode>General</c:formatCode>
                <c:ptCount val="5"/>
                <c:pt idx="0">
                  <c:v>100</c:v>
                </c:pt>
                <c:pt idx="1">
                  <c:v>55.231872666535672</c:v>
                </c:pt>
                <c:pt idx="2">
                  <c:v>128.37071461263545</c:v>
                </c:pt>
                <c:pt idx="3">
                  <c:v>115.38396849119293</c:v>
                </c:pt>
                <c:pt idx="4">
                  <c:v>112.03056194968862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091-FC42-A443-65C1AB5BE692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SNF'!$M$11:$Q$11</c:f>
              <c:numCache>
                <c:formatCode>General</c:formatCode>
                <c:ptCount val="5"/>
                <c:pt idx="0">
                  <c:v>100</c:v>
                </c:pt>
                <c:pt idx="1">
                  <c:v>98.446952595936793</c:v>
                </c:pt>
                <c:pt idx="2">
                  <c:v>116.48785876854983</c:v>
                </c:pt>
                <c:pt idx="3">
                  <c:v>95.889568170259238</c:v>
                </c:pt>
                <c:pt idx="4">
                  <c:v>91.681720044219517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091-FC42-A443-65C1AB5BE692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SNF'!$M$12:$Q$12</c:f>
              <c:numCache>
                <c:formatCode>General</c:formatCode>
                <c:ptCount val="5"/>
                <c:pt idx="0">
                  <c:v>100</c:v>
                </c:pt>
                <c:pt idx="1">
                  <c:v>93.856163703188628</c:v>
                </c:pt>
                <c:pt idx="2">
                  <c:v>98.306605572268381</c:v>
                </c:pt>
                <c:pt idx="3">
                  <c:v>111.98580305934914</c:v>
                </c:pt>
                <c:pt idx="4">
                  <c:v>98.205608746130494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091-FC42-A443-65C1AB5BE692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SNF'!$M$13:$Q$13</c:f>
              <c:numCache>
                <c:formatCode>General</c:formatCode>
                <c:ptCount val="5"/>
                <c:pt idx="0">
                  <c:v>100</c:v>
                </c:pt>
                <c:pt idx="1">
                  <c:v>84.751972942502817</c:v>
                </c:pt>
                <c:pt idx="2">
                  <c:v>97.72171022218356</c:v>
                </c:pt>
                <c:pt idx="3">
                  <c:v>73.389316092909837</c:v>
                </c:pt>
                <c:pt idx="4">
                  <c:v>71.26071052407751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091-FC42-A443-65C1AB5BE692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SNF'!$M$14:$Q$14</c:f>
              <c:numCache>
                <c:formatCode>General</c:formatCode>
                <c:ptCount val="5"/>
                <c:pt idx="0">
                  <c:v>100</c:v>
                </c:pt>
                <c:pt idx="1">
                  <c:v>84.264934589699024</c:v>
                </c:pt>
                <c:pt idx="2">
                  <c:v>91.256575019619774</c:v>
                </c:pt>
                <c:pt idx="3">
                  <c:v>86.558452239305211</c:v>
                </c:pt>
                <c:pt idx="4">
                  <c:v>83.199210331298403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091-FC42-A443-65C1AB5BE692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SNF'!$M$15:$Q$15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091-FC42-A443-65C1AB5BE692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SNF'!$M$16:$Q$16</c:f>
              <c:numCache>
                <c:formatCode>General</c:formatCode>
                <c:ptCount val="5"/>
                <c:pt idx="0">
                  <c:v>100</c:v>
                </c:pt>
                <c:pt idx="1">
                  <c:v>92.739659367396598</c:v>
                </c:pt>
                <c:pt idx="2">
                  <c:v>124.35892686660952</c:v>
                </c:pt>
                <c:pt idx="3">
                  <c:v>100.06056934787247</c:v>
                </c:pt>
                <c:pt idx="4">
                  <c:v>83.029656714242492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91-FC42-A443-65C1AB5BE692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SNF'!$M$17:$Q$17</c:f>
              <c:numCache>
                <c:formatCode>General</c:formatCode>
                <c:ptCount val="5"/>
                <c:pt idx="0">
                  <c:v>100</c:v>
                </c:pt>
                <c:pt idx="1">
                  <c:v>91.540031753232014</c:v>
                </c:pt>
                <c:pt idx="2">
                  <c:v>139.70033898811803</c:v>
                </c:pt>
                <c:pt idx="3">
                  <c:v>108.29852453099191</c:v>
                </c:pt>
                <c:pt idx="4">
                  <c:v>77.984043789890009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091-FC42-A443-65C1AB5BE692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SNF'!$M$18:$Q$18</c:f>
              <c:numCache>
                <c:formatCode>General</c:formatCode>
                <c:ptCount val="5"/>
                <c:pt idx="0">
                  <c:v>100</c:v>
                </c:pt>
                <c:pt idx="1">
                  <c:v>96.664602317968686</c:v>
                </c:pt>
                <c:pt idx="2">
                  <c:v>119.67393784789729</c:v>
                </c:pt>
                <c:pt idx="3">
                  <c:v>97.873342609802052</c:v>
                </c:pt>
                <c:pt idx="4">
                  <c:v>47.630716539392928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091-FC42-A443-65C1AB5BE692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SNF'!$M$19:$Q$19</c:f>
              <c:numCache>
                <c:formatCode>General</c:formatCode>
                <c:ptCount val="5"/>
                <c:pt idx="0">
                  <c:v>100</c:v>
                </c:pt>
                <c:pt idx="1">
                  <c:v>98.363533116514375</c:v>
                </c:pt>
                <c:pt idx="2">
                  <c:v>99.344954340404371</c:v>
                </c:pt>
                <c:pt idx="3">
                  <c:v>95.259927574643768</c:v>
                </c:pt>
                <c:pt idx="4">
                  <c:v>87.673907525876501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091-FC42-A443-65C1AB5BE692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SNF'!$M$20:$Q$20</c:f>
              <c:numCache>
                <c:formatCode>General</c:formatCode>
                <c:ptCount val="5"/>
                <c:pt idx="0">
                  <c:v>100</c:v>
                </c:pt>
                <c:pt idx="1">
                  <c:v>99.404553415061287</c:v>
                </c:pt>
                <c:pt idx="2">
                  <c:v>118.46727364057222</c:v>
                </c:pt>
                <c:pt idx="3">
                  <c:v>100.96209459351688</c:v>
                </c:pt>
                <c:pt idx="4">
                  <c:v>80.154919705624508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E091-FC42-A443-65C1AB5BE692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SNF'!$M$21:$Q$21</c:f>
              <c:numCache>
                <c:formatCode>General</c:formatCode>
                <c:ptCount val="5"/>
                <c:pt idx="0">
                  <c:v>100</c:v>
                </c:pt>
                <c:pt idx="1">
                  <c:v>96.1389393121719</c:v>
                </c:pt>
                <c:pt idx="2">
                  <c:v>113.90787174736275</c:v>
                </c:pt>
                <c:pt idx="3">
                  <c:v>90.157980075640765</c:v>
                </c:pt>
                <c:pt idx="4">
                  <c:v>89.510142376032888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091-FC42-A443-65C1AB5BE692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SNF'!$M$22:$Q$22</c:f>
              <c:numCache>
                <c:formatCode>General</c:formatCode>
                <c:ptCount val="5"/>
                <c:pt idx="0">
                  <c:v>100</c:v>
                </c:pt>
                <c:pt idx="1">
                  <c:v>97.532894736842096</c:v>
                </c:pt>
                <c:pt idx="2">
                  <c:v>113.60445423533906</c:v>
                </c:pt>
                <c:pt idx="3">
                  <c:v>91.51488314065142</c:v>
                </c:pt>
                <c:pt idx="4">
                  <c:v>93.071555752942643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091-FC42-A443-65C1AB5BE692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'2 SNF'!$M$3:$Q$3</c:f>
              <c:strCache>
                <c:ptCount val="5"/>
                <c:pt idx="0">
                  <c:v>lo</c:v>
                </c:pt>
                <c:pt idx="1">
                  <c:v>ba</c:v>
                </c:pt>
                <c:pt idx="2">
                  <c:v>rrió</c:v>
                </c:pt>
                <c:pt idx="3">
                  <c:v>Lo</c:v>
                </c:pt>
                <c:pt idx="4">
                  <c:v>la</c:v>
                </c:pt>
              </c:strCache>
            </c:strRef>
          </c:cat>
          <c:val>
            <c:numRef>
              <c:f>'2 SNF'!$M$23:$Q$23</c:f>
              <c:numCache>
                <c:formatCode>General</c:formatCode>
                <c:ptCount val="5"/>
                <c:pt idx="0">
                  <c:v>100</c:v>
                </c:pt>
                <c:pt idx="1">
                  <c:v>99.818043972706604</c:v>
                </c:pt>
                <c:pt idx="2">
                  <c:v>126.84219709438365</c:v>
                </c:pt>
                <c:pt idx="3">
                  <c:v>103.62207431673875</c:v>
                </c:pt>
                <c:pt idx="4">
                  <c:v>94.204079404740398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091-FC42-A443-65C1AB5BE6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6733456"/>
        <c:axId val="1861489024"/>
      </c:lineChart>
      <c:catAx>
        <c:axId val="190673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489024"/>
        <c:crosses val="autoZero"/>
        <c:auto val="1"/>
        <c:lblAlgn val="ctr"/>
        <c:lblOffset val="100"/>
        <c:noMultiLvlLbl val="0"/>
      </c:catAx>
      <c:valAx>
        <c:axId val="186148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6733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Intonation contours of Object narrow-focus sentences - VS </a:t>
            </a:r>
          </a:p>
          <a:p>
            <a:pPr>
              <a:defRPr/>
            </a:pP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(Spanish-dominant Galician Spanish)</a:t>
            </a:r>
            <a:endParaRPr lang="en-US" sz="1400" b="0" i="0" u="none" strike="noStrike" kern="1200" spc="0" baseline="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ONF'!$L$4:$P$4</c:f>
              <c:numCache>
                <c:formatCode>General</c:formatCode>
                <c:ptCount val="5"/>
                <c:pt idx="0">
                  <c:v>100</c:v>
                </c:pt>
                <c:pt idx="1">
                  <c:v>93.110770902266765</c:v>
                </c:pt>
                <c:pt idx="2">
                  <c:v>89.551844414518811</c:v>
                </c:pt>
                <c:pt idx="3">
                  <c:v>78.844040421778345</c:v>
                </c:pt>
                <c:pt idx="4">
                  <c:v>75.438029088937739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A0-7D4E-BA6D-D44E12203ADA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ONF'!$L$5:$P$5</c:f>
              <c:numCache>
                <c:formatCode>General</c:formatCode>
                <c:ptCount val="5"/>
                <c:pt idx="0">
                  <c:v>100</c:v>
                </c:pt>
                <c:pt idx="1">
                  <c:v>128.88953152111048</c:v>
                </c:pt>
                <c:pt idx="2">
                  <c:v>133.39929144931332</c:v>
                </c:pt>
                <c:pt idx="3">
                  <c:v>109.51207232808818</c:v>
                </c:pt>
                <c:pt idx="4">
                  <c:v>114.372922271676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A0-7D4E-BA6D-D44E12203ADA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ONF'!$L$6:$P$6</c:f>
              <c:numCache>
                <c:formatCode>General</c:formatCode>
                <c:ptCount val="5"/>
                <c:pt idx="0">
                  <c:v>100</c:v>
                </c:pt>
                <c:pt idx="1">
                  <c:v>100.47322951631543</c:v>
                </c:pt>
                <c:pt idx="2">
                  <c:v>147.2665916938717</c:v>
                </c:pt>
                <c:pt idx="3">
                  <c:v>113.19204779953152</c:v>
                </c:pt>
                <c:pt idx="4">
                  <c:v>113.19204779953152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A0-7D4E-BA6D-D44E12203ADA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ONF'!$L$7:$P$7</c:f>
              <c:numCache>
                <c:formatCode>General</c:formatCode>
                <c:ptCount val="5"/>
                <c:pt idx="0">
                  <c:v>100</c:v>
                </c:pt>
                <c:pt idx="1">
                  <c:v>112.49670213701522</c:v>
                </c:pt>
                <c:pt idx="2">
                  <c:v>107.45448825333791</c:v>
                </c:pt>
                <c:pt idx="3">
                  <c:v>89.869899465983011</c:v>
                </c:pt>
                <c:pt idx="4">
                  <c:v>85.195041809405254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FA0-7D4E-BA6D-D44E12203ADA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ONF'!$L$8:$P$8</c:f>
              <c:numCache>
                <c:formatCode>General</c:formatCode>
                <c:ptCount val="5"/>
                <c:pt idx="0">
                  <c:v>100</c:v>
                </c:pt>
                <c:pt idx="1">
                  <c:v>129.45883162694656</c:v>
                </c:pt>
                <c:pt idx="2">
                  <c:v>128.04991290560676</c:v>
                </c:pt>
                <c:pt idx="3">
                  <c:v>102.49548081932431</c:v>
                </c:pt>
                <c:pt idx="4">
                  <c:v>86.142710084083461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FA0-7D4E-BA6D-D44E12203ADA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ONF'!$L$9:$P$9</c:f>
              <c:numCache>
                <c:formatCode>General</c:formatCode>
                <c:ptCount val="5"/>
                <c:pt idx="0">
                  <c:v>100</c:v>
                </c:pt>
                <c:pt idx="1">
                  <c:v>101.49277688603532</c:v>
                </c:pt>
                <c:pt idx="2">
                  <c:v>98.092492211039271</c:v>
                </c:pt>
                <c:pt idx="3">
                  <c:v>90.33217786919252</c:v>
                </c:pt>
                <c:pt idx="4">
                  <c:v>89.12522011271399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FA0-7D4E-BA6D-D44E12203ADA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ONF'!$L$10:$P$10</c:f>
              <c:numCache>
                <c:formatCode>General</c:formatCode>
                <c:ptCount val="5"/>
                <c:pt idx="0">
                  <c:v>100</c:v>
                </c:pt>
                <c:pt idx="1">
                  <c:v>105.71712003341513</c:v>
                </c:pt>
                <c:pt idx="2">
                  <c:v>108.09266329694734</c:v>
                </c:pt>
                <c:pt idx="3">
                  <c:v>101.51733404806896</c:v>
                </c:pt>
                <c:pt idx="4">
                  <c:v>98.7960699770166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FA0-7D4E-BA6D-D44E12203ADA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ONF'!$L$11:$P$11</c:f>
              <c:numCache>
                <c:formatCode>General</c:formatCode>
                <c:ptCount val="5"/>
                <c:pt idx="0">
                  <c:v>100</c:v>
                </c:pt>
                <c:pt idx="1">
                  <c:v>111.52697241258127</c:v>
                </c:pt>
                <c:pt idx="2">
                  <c:v>112.99223159014549</c:v>
                </c:pt>
                <c:pt idx="3">
                  <c:v>94.498442770269719</c:v>
                </c:pt>
                <c:pt idx="4">
                  <c:v>92.459959249599109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FA0-7D4E-BA6D-D44E12203ADA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ONF'!$L$12:$P$12</c:f>
              <c:numCache>
                <c:formatCode>General</c:formatCode>
                <c:ptCount val="5"/>
                <c:pt idx="0">
                  <c:v>100</c:v>
                </c:pt>
                <c:pt idx="1">
                  <c:v>108.92761965675301</c:v>
                </c:pt>
                <c:pt idx="2">
                  <c:v>110.13131882982147</c:v>
                </c:pt>
                <c:pt idx="3">
                  <c:v>98.97723093154751</c:v>
                </c:pt>
                <c:pt idx="4">
                  <c:v>115.33552435775562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FA0-7D4E-BA6D-D44E12203ADA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ONF'!$L$13:$P$13</c:f>
              <c:numCache>
                <c:formatCode>General</c:formatCode>
                <c:ptCount val="5"/>
                <c:pt idx="0">
                  <c:v>100</c:v>
                </c:pt>
                <c:pt idx="1">
                  <c:v>92.16025137470541</c:v>
                </c:pt>
                <c:pt idx="2">
                  <c:v>88.980912813505284</c:v>
                </c:pt>
                <c:pt idx="3">
                  <c:v>85.864441293124969</c:v>
                </c:pt>
                <c:pt idx="4">
                  <c:v>56.44145174292052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FA0-7D4E-BA6D-D44E12203ADA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ONF'!$L$14:$P$14</c:f>
              <c:numCache>
                <c:formatCode>General</c:formatCode>
                <c:ptCount val="5"/>
                <c:pt idx="0">
                  <c:v>100</c:v>
                </c:pt>
                <c:pt idx="1">
                  <c:v>97.377146743751055</c:v>
                </c:pt>
                <c:pt idx="2">
                  <c:v>95.696437790156082</c:v>
                </c:pt>
                <c:pt idx="3">
                  <c:v>72.980870789001656</c:v>
                </c:pt>
                <c:pt idx="4">
                  <c:v>79.932496665136313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FA0-7D4E-BA6D-D44E12203ADA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ONF'!$L$15:$P$15</c:f>
              <c:numCache>
                <c:formatCode>General</c:formatCode>
                <c:ptCount val="5"/>
                <c:pt idx="0">
                  <c:v>100</c:v>
                </c:pt>
                <c:pt idx="1">
                  <c:v>105.39042045279533</c:v>
                </c:pt>
                <c:pt idx="2">
                  <c:v>105.97983055557675</c:v>
                </c:pt>
                <c:pt idx="3">
                  <c:v>103.13237292845811</c:v>
                </c:pt>
                <c:pt idx="4">
                  <c:v>95.436230968533877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FA0-7D4E-BA6D-D44E12203ADA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ONF'!$L$16:$P$16</c:f>
              <c:numCache>
                <c:formatCode>General</c:formatCode>
                <c:ptCount val="5"/>
                <c:pt idx="0">
                  <c:v>100</c:v>
                </c:pt>
                <c:pt idx="1">
                  <c:v>125.98538974070804</c:v>
                </c:pt>
                <c:pt idx="2">
                  <c:v>121.9265137371398</c:v>
                </c:pt>
                <c:pt idx="3">
                  <c:v>89.961314826334188</c:v>
                </c:pt>
                <c:pt idx="4">
                  <c:v>89.961314826334188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FA0-7D4E-BA6D-D44E12203ADA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ONF'!$L$17:$P$17</c:f>
              <c:numCache>
                <c:formatCode>General</c:formatCode>
                <c:ptCount val="5"/>
                <c:pt idx="0">
                  <c:v>100</c:v>
                </c:pt>
                <c:pt idx="1">
                  <c:v>115.75516517511876</c:v>
                </c:pt>
                <c:pt idx="2">
                  <c:v>118.99082423782755</c:v>
                </c:pt>
                <c:pt idx="3">
                  <c:v>98.206800569188516</c:v>
                </c:pt>
                <c:pt idx="4">
                  <c:v>91.723373865173571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FA0-7D4E-BA6D-D44E12203ADA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ONF'!$L$18:$P$18</c:f>
              <c:numCache>
                <c:formatCode>General</c:formatCode>
                <c:ptCount val="5"/>
                <c:pt idx="0">
                  <c:v>100</c:v>
                </c:pt>
                <c:pt idx="1">
                  <c:v>145.29793146032728</c:v>
                </c:pt>
                <c:pt idx="2">
                  <c:v>150.03211190314738</c:v>
                </c:pt>
                <c:pt idx="3">
                  <c:v>114.18305529937379</c:v>
                </c:pt>
                <c:pt idx="4">
                  <c:v>95.83390918931687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FA0-7D4E-BA6D-D44E12203ADA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ONF'!$L$19:$P$19</c:f>
              <c:numCache>
                <c:formatCode>General</c:formatCode>
                <c:ptCount val="5"/>
                <c:pt idx="0">
                  <c:v>100</c:v>
                </c:pt>
                <c:pt idx="1">
                  <c:v>115.76442307692307</c:v>
                </c:pt>
                <c:pt idx="2">
                  <c:v>117.23043080149634</c:v>
                </c:pt>
                <c:pt idx="3">
                  <c:v>101.71798810339548</c:v>
                </c:pt>
                <c:pt idx="4">
                  <c:v>95.255436025108509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FA0-7D4E-BA6D-D44E12203ADA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ONF'!$L$20:$P$20</c:f>
              <c:numCache>
                <c:formatCode>General</c:formatCode>
                <c:ptCount val="5"/>
                <c:pt idx="0">
                  <c:v>100</c:v>
                </c:pt>
                <c:pt idx="1">
                  <c:v>107.70017384190611</c:v>
                </c:pt>
                <c:pt idx="2">
                  <c:v>106.11927752591674</c:v>
                </c:pt>
                <c:pt idx="3">
                  <c:v>95.801396092314889</c:v>
                </c:pt>
                <c:pt idx="4">
                  <c:v>91.197265283364814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FA0-7D4E-BA6D-D44E12203ADA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ONF'!$L$21:$P$21</c:f>
              <c:numCache>
                <c:formatCode>General</c:formatCode>
                <c:ptCount val="5"/>
                <c:pt idx="0">
                  <c:v>100</c:v>
                </c:pt>
                <c:pt idx="1">
                  <c:v>140.97093631752676</c:v>
                </c:pt>
                <c:pt idx="2">
                  <c:v>150.75962849342625</c:v>
                </c:pt>
                <c:pt idx="3">
                  <c:v>120.12604547220278</c:v>
                </c:pt>
                <c:pt idx="4">
                  <c:v>79.038681392712718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FA0-7D4E-BA6D-D44E12203ADA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ONF'!$L$22:$P$22</c:f>
              <c:numCache>
                <c:formatCode>General</c:formatCode>
                <c:ptCount val="5"/>
                <c:pt idx="0">
                  <c:v>100</c:v>
                </c:pt>
                <c:pt idx="1">
                  <c:v>103.52429667519181</c:v>
                </c:pt>
                <c:pt idx="2">
                  <c:v>101.06370079594876</c:v>
                </c:pt>
                <c:pt idx="3">
                  <c:v>86.87495655806822</c:v>
                </c:pt>
                <c:pt idx="4">
                  <c:v>79.850163169638464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DFA0-7D4E-BA6D-D44E12203ADA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ONF'!$L$23:$P$23</c:f>
              <c:numCache>
                <c:formatCode>General</c:formatCode>
                <c:ptCount val="5"/>
                <c:pt idx="0">
                  <c:v>100</c:v>
                </c:pt>
                <c:pt idx="1">
                  <c:v>89.005715898666281</c:v>
                </c:pt>
                <c:pt idx="2">
                  <c:v>89.005715898666281</c:v>
                </c:pt>
                <c:pt idx="3">
                  <c:v>146.69222981288178</c:v>
                </c:pt>
                <c:pt idx="4">
                  <c:v>115.83597761317341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DFA0-7D4E-BA6D-D44E12203ADA}"/>
            </c:ext>
          </c:extLst>
        </c:ser>
        <c:ser>
          <c:idx val="20"/>
          <c:order val="20"/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</a:schemeClr>
              </a:solidFill>
              <a:ln w="9525">
                <a:solidFill>
                  <a:schemeClr val="accent3">
                    <a:lumMod val="80000"/>
                  </a:schemeClr>
                </a:solidFill>
              </a:ln>
              <a:effectLst/>
            </c:spPr>
          </c:marker>
          <c:cat>
            <c:strRef>
              <c:f>'3 ONF'!$L$3:$P$3</c:f>
              <c:strCache>
                <c:ptCount val="5"/>
                <c:pt idx="0">
                  <c:v>ba</c:v>
                </c:pt>
                <c:pt idx="1">
                  <c:v>rrió</c:v>
                </c:pt>
                <c:pt idx="2">
                  <c:v>el </c:v>
                </c:pt>
                <c:pt idx="3">
                  <c:v>lo</c:v>
                </c:pt>
                <c:pt idx="4">
                  <c:v>do</c:v>
                </c:pt>
              </c:strCache>
            </c:strRef>
          </c:cat>
          <c:val>
            <c:numRef>
              <c:f>'3 ONF'!$L$24:$P$24</c:f>
              <c:numCache>
                <c:formatCode>General</c:formatCode>
                <c:ptCount val="5"/>
                <c:pt idx="0">
                  <c:v>100</c:v>
                </c:pt>
                <c:pt idx="1">
                  <c:v>110.05334626576141</c:v>
                </c:pt>
                <c:pt idx="2">
                  <c:v>124.73188149688994</c:v>
                </c:pt>
                <c:pt idx="3">
                  <c:v>97.587706888835825</c:v>
                </c:pt>
                <c:pt idx="4">
                  <c:v>95.572938956346377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DFA0-7D4E-BA6D-D44E12203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4334208"/>
        <c:axId val="1906543888"/>
      </c:lineChart>
      <c:catAx>
        <c:axId val="190433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6543888"/>
        <c:crosses val="autoZero"/>
        <c:auto val="1"/>
        <c:lblAlgn val="ctr"/>
        <c:lblOffset val="100"/>
        <c:noMultiLvlLbl val="0"/>
      </c:catAx>
      <c:valAx>
        <c:axId val="1906543888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433420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Intonation contours of Object contrastive focus sentences - SVO 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(Spanish-dominant Galician Spanish)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OCF'!$L$4:$R$4</c:f>
              <c:numCache>
                <c:formatCode>General</c:formatCode>
                <c:ptCount val="7"/>
                <c:pt idx="2">
                  <c:v>100</c:v>
                </c:pt>
                <c:pt idx="3">
                  <c:v>106.80568626479767</c:v>
                </c:pt>
                <c:pt idx="4">
                  <c:v>102.95650015896825</c:v>
                </c:pt>
                <c:pt idx="5">
                  <c:v>106.11089170867162</c:v>
                </c:pt>
                <c:pt idx="6">
                  <c:v>73.712705894859482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7B-8F48-91A4-6F9638DEF3CD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OCF'!$L$5:$R$5</c:f>
              <c:numCache>
                <c:formatCode>General</c:formatCode>
                <c:ptCount val="7"/>
                <c:pt idx="2">
                  <c:v>100</c:v>
                </c:pt>
                <c:pt idx="3">
                  <c:v>139.88035892323032</c:v>
                </c:pt>
                <c:pt idx="4">
                  <c:v>110.82476376998726</c:v>
                </c:pt>
                <c:pt idx="5">
                  <c:v>125.86469947099695</c:v>
                </c:pt>
                <c:pt idx="6">
                  <c:v>95.272148927352561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7B-8F48-91A4-6F9638DEF3CD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OCF'!$L$6:$R$6</c:f>
              <c:numCache>
                <c:formatCode>General</c:formatCode>
                <c:ptCount val="7"/>
                <c:pt idx="2">
                  <c:v>100</c:v>
                </c:pt>
                <c:pt idx="3">
                  <c:v>159.30042215904197</c:v>
                </c:pt>
                <c:pt idx="4">
                  <c:v>159.69523016336862</c:v>
                </c:pt>
                <c:pt idx="5">
                  <c:v>143.83572469550245</c:v>
                </c:pt>
                <c:pt idx="6">
                  <c:v>141.46681503419251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7B-8F48-91A4-6F9638DEF3CD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OCF'!$L$7:$R$7</c:f>
              <c:numCache>
                <c:formatCode>General</c:formatCode>
                <c:ptCount val="7"/>
                <c:pt idx="2">
                  <c:v>100</c:v>
                </c:pt>
                <c:pt idx="3">
                  <c:v>111.0458284371328</c:v>
                </c:pt>
                <c:pt idx="4">
                  <c:v>96.291482254215182</c:v>
                </c:pt>
                <c:pt idx="5">
                  <c:v>142.07974258406088</c:v>
                </c:pt>
                <c:pt idx="6">
                  <c:v>137.51217172893377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E7B-8F48-91A4-6F9638DEF3CD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OCF'!$L$8:$R$8</c:f>
              <c:numCache>
                <c:formatCode>General</c:formatCode>
                <c:ptCount val="7"/>
                <c:pt idx="0">
                  <c:v>100</c:v>
                </c:pt>
                <c:pt idx="1">
                  <c:v>107.6603982300885</c:v>
                </c:pt>
                <c:pt idx="2">
                  <c:v>85.119940999161201</c:v>
                </c:pt>
                <c:pt idx="3">
                  <c:v>95.051958906639229</c:v>
                </c:pt>
                <c:pt idx="4">
                  <c:v>93.64170249638282</c:v>
                </c:pt>
                <c:pt idx="5">
                  <c:v>88.799661648834444</c:v>
                </c:pt>
                <c:pt idx="6">
                  <c:v>56.556896375522548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E7B-8F48-91A4-6F9638DEF3CD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OCF'!$L$9:$R$9</c:f>
              <c:numCache>
                <c:formatCode>General</c:formatCode>
                <c:ptCount val="7"/>
                <c:pt idx="2">
                  <c:v>100</c:v>
                </c:pt>
                <c:pt idx="3">
                  <c:v>120.39601084430674</c:v>
                </c:pt>
                <c:pt idx="4">
                  <c:v>105.5783663873523</c:v>
                </c:pt>
                <c:pt idx="5">
                  <c:v>96.883124695509395</c:v>
                </c:pt>
                <c:pt idx="6">
                  <c:v>90.244721221204784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E7B-8F48-91A4-6F9638DEF3CD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OCF'!$L$10:$R$10</c:f>
              <c:numCache>
                <c:formatCode>General</c:formatCode>
                <c:ptCount val="7"/>
                <c:pt idx="2">
                  <c:v>100</c:v>
                </c:pt>
                <c:pt idx="3">
                  <c:v>118.51419331656487</c:v>
                </c:pt>
                <c:pt idx="4">
                  <c:v>117.14225365159102</c:v>
                </c:pt>
                <c:pt idx="5">
                  <c:v>105.38387676871366</c:v>
                </c:pt>
                <c:pt idx="6">
                  <c:v>90.821953758785071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E7B-8F48-91A4-6F9638DEF3CD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OCF'!$L$11:$R$11</c:f>
              <c:numCache>
                <c:formatCode>General</c:formatCode>
                <c:ptCount val="7"/>
                <c:pt idx="2">
                  <c:v>100</c:v>
                </c:pt>
                <c:pt idx="3">
                  <c:v>108.90414604289745</c:v>
                </c:pt>
                <c:pt idx="4">
                  <c:v>109.9011160360555</c:v>
                </c:pt>
                <c:pt idx="5">
                  <c:v>97.436197812887016</c:v>
                </c:pt>
                <c:pt idx="6">
                  <c:v>84.025473655894189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E7B-8F48-91A4-6F9638DEF3CD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OCF'!$L$12:$R$12</c:f>
              <c:numCache>
                <c:formatCode>General</c:formatCode>
                <c:ptCount val="7"/>
                <c:pt idx="2">
                  <c:v>100</c:v>
                </c:pt>
                <c:pt idx="3">
                  <c:v>113.40970845266948</c:v>
                </c:pt>
                <c:pt idx="4">
                  <c:v>96.41819126041409</c:v>
                </c:pt>
                <c:pt idx="5">
                  <c:v>139.99413322156551</c:v>
                </c:pt>
                <c:pt idx="6">
                  <c:v>139.99413322156551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E7B-8F48-91A4-6F9638DEF3CD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OCF'!$L$13:$R$13</c:f>
              <c:numCache>
                <c:formatCode>General</c:formatCode>
                <c:ptCount val="7"/>
                <c:pt idx="2">
                  <c:v>100</c:v>
                </c:pt>
                <c:pt idx="3">
                  <c:v>124.89053040399041</c:v>
                </c:pt>
                <c:pt idx="4">
                  <c:v>99.32650601374651</c:v>
                </c:pt>
                <c:pt idx="5">
                  <c:v>94.223085985075613</c:v>
                </c:pt>
                <c:pt idx="6">
                  <c:v>70.639849764263317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E7B-8F48-91A4-6F9638DEF3CD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OCF'!$L$14:$R$14</c:f>
              <c:numCache>
                <c:formatCode>General</c:formatCode>
                <c:ptCount val="7"/>
                <c:pt idx="2">
                  <c:v>100</c:v>
                </c:pt>
                <c:pt idx="3">
                  <c:v>129.28517254455821</c:v>
                </c:pt>
                <c:pt idx="4">
                  <c:v>133.70329969862436</c:v>
                </c:pt>
                <c:pt idx="5">
                  <c:v>113.14780266572292</c:v>
                </c:pt>
                <c:pt idx="6">
                  <c:v>91.242830290032316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E7B-8F48-91A4-6F9638DEF3CD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OCF'!$L$15:$R$15</c:f>
              <c:numCache>
                <c:formatCode>General</c:formatCode>
                <c:ptCount val="7"/>
                <c:pt idx="2">
                  <c:v>100</c:v>
                </c:pt>
                <c:pt idx="3">
                  <c:v>77.841425078588898</c:v>
                </c:pt>
                <c:pt idx="4">
                  <c:v>53.790451373123574</c:v>
                </c:pt>
                <c:pt idx="5">
                  <c:v>53.199644330703627</c:v>
                </c:pt>
                <c:pt idx="6">
                  <c:v>67.130465678617568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E7B-8F48-91A4-6F9638DEF3CD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OCF'!$L$16:$R$16</c:f>
              <c:numCache>
                <c:formatCode>General</c:formatCode>
                <c:ptCount val="7"/>
                <c:pt idx="2">
                  <c:v>100</c:v>
                </c:pt>
                <c:pt idx="3">
                  <c:v>148.42115899560449</c:v>
                </c:pt>
                <c:pt idx="4">
                  <c:v>122.9284265858962</c:v>
                </c:pt>
                <c:pt idx="5">
                  <c:v>103.25554646893714</c:v>
                </c:pt>
                <c:pt idx="6">
                  <c:v>93.040553862862765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E7B-8F48-91A4-6F9638DEF3CD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OCF'!$L$17:$R$17</c:f>
              <c:numCache>
                <c:formatCode>General</c:formatCode>
                <c:ptCount val="7"/>
                <c:pt idx="2">
                  <c:v>100</c:v>
                </c:pt>
                <c:pt idx="3">
                  <c:v>149.84816363948889</c:v>
                </c:pt>
                <c:pt idx="4">
                  <c:v>115.98206797168788</c:v>
                </c:pt>
                <c:pt idx="5">
                  <c:v>112.06786815670175</c:v>
                </c:pt>
                <c:pt idx="6">
                  <c:v>89.659781027512253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E7B-8F48-91A4-6F9638DEF3CD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OCF'!$L$18:$R$18</c:f>
              <c:numCache>
                <c:formatCode>General</c:formatCode>
                <c:ptCount val="7"/>
                <c:pt idx="2">
                  <c:v>100</c:v>
                </c:pt>
                <c:pt idx="3">
                  <c:v>127.27359344480969</c:v>
                </c:pt>
                <c:pt idx="4">
                  <c:v>108.64056454826829</c:v>
                </c:pt>
                <c:pt idx="5">
                  <c:v>104.22433490432681</c:v>
                </c:pt>
                <c:pt idx="6">
                  <c:v>91.869921582544166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E7B-8F48-91A4-6F9638DEF3CD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OCF'!$L$19:$R$19</c:f>
              <c:numCache>
                <c:formatCode>General</c:formatCode>
                <c:ptCount val="7"/>
                <c:pt idx="2">
                  <c:v>100</c:v>
                </c:pt>
                <c:pt idx="3">
                  <c:v>111.68311028621666</c:v>
                </c:pt>
                <c:pt idx="4">
                  <c:v>96.118516566283134</c:v>
                </c:pt>
                <c:pt idx="5">
                  <c:v>95.383032026996872</c:v>
                </c:pt>
                <c:pt idx="6">
                  <c:v>85.510869230231933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0E7B-8F48-91A4-6F9638DEF3CD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OCF'!$L$20:$R$20</c:f>
              <c:numCache>
                <c:formatCode>General</c:formatCode>
                <c:ptCount val="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0E7B-8F48-91A4-6F9638DEF3CD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OCF'!$L$21:$R$21</c:f>
              <c:numCache>
                <c:formatCode>General</c:formatCode>
                <c:ptCount val="7"/>
                <c:pt idx="2">
                  <c:v>100</c:v>
                </c:pt>
                <c:pt idx="3">
                  <c:v>125.33394327538885</c:v>
                </c:pt>
                <c:pt idx="4">
                  <c:v>101.54023570549323</c:v>
                </c:pt>
                <c:pt idx="5">
                  <c:v>98.470165299822469</c:v>
                </c:pt>
                <c:pt idx="6">
                  <c:v>76.738768916780671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0E7B-8F48-91A4-6F9638DEF3CD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OCF'!$L$22:$R$22</c:f>
              <c:numCache>
                <c:formatCode>General</c:formatCode>
                <c:ptCount val="7"/>
                <c:pt idx="2">
                  <c:v>100</c:v>
                </c:pt>
                <c:pt idx="3">
                  <c:v>101.63263135503085</c:v>
                </c:pt>
                <c:pt idx="4">
                  <c:v>92.098854995865963</c:v>
                </c:pt>
                <c:pt idx="5">
                  <c:v>112.33137278174138</c:v>
                </c:pt>
                <c:pt idx="6">
                  <c:v>73.148229471018325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0E7B-8F48-91A4-6F9638DEF3CD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'4 OCF'!$L$3:$R$3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'4 OCF'!$L$23:$R$23</c:f>
              <c:numCache>
                <c:formatCode>General</c:formatCode>
                <c:ptCount val="7"/>
                <c:pt idx="2">
                  <c:v>100</c:v>
                </c:pt>
                <c:pt idx="3">
                  <c:v>142.62111316892484</c:v>
                </c:pt>
                <c:pt idx="4">
                  <c:v>115.00603610915653</c:v>
                </c:pt>
                <c:pt idx="5">
                  <c:v>105.49324222755894</c:v>
                </c:pt>
                <c:pt idx="6">
                  <c:v>93.629100734367526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0E7B-8F48-91A4-6F9638DEF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7017024"/>
        <c:axId val="1868105424"/>
      </c:lineChart>
      <c:catAx>
        <c:axId val="190701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8105424"/>
        <c:crosses val="autoZero"/>
        <c:auto val="1"/>
        <c:lblAlgn val="ctr"/>
        <c:lblOffset val="100"/>
        <c:noMultiLvlLbl val="0"/>
      </c:catAx>
      <c:valAx>
        <c:axId val="186810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701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Intonation contours of Object corrective focus sentences - OV 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(Spanish-dominant Galician Spanish)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OCF'!$J$5:$N$5</c:f>
              <c:numCache>
                <c:formatCode>General</c:formatCode>
                <c:ptCount val="5"/>
                <c:pt idx="0">
                  <c:v>100</c:v>
                </c:pt>
                <c:pt idx="1">
                  <c:v>102.36700041526325</c:v>
                </c:pt>
                <c:pt idx="2">
                  <c:v>82.399453313487356</c:v>
                </c:pt>
                <c:pt idx="3">
                  <c:v>87.935610105557629</c:v>
                </c:pt>
                <c:pt idx="4">
                  <c:v>101.05263876236964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79-3A46-B2E0-CA11F86E6306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OCF'!$J$6:$N$6</c:f>
              <c:numCache>
                <c:formatCode>General</c:formatCode>
                <c:ptCount val="5"/>
                <c:pt idx="0">
                  <c:v>100</c:v>
                </c:pt>
                <c:pt idx="1">
                  <c:v>125.0999622783855</c:v>
                </c:pt>
                <c:pt idx="2">
                  <c:v>125.64271948499508</c:v>
                </c:pt>
                <c:pt idx="3">
                  <c:v>100.3188231318281</c:v>
                </c:pt>
                <c:pt idx="4">
                  <c:v>100.06982714789235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79-3A46-B2E0-CA11F86E6306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OCF'!$J$7:$N$7</c:f>
              <c:numCache>
                <c:formatCode>General</c:formatCode>
                <c:ptCount val="5"/>
                <c:pt idx="0">
                  <c:v>100</c:v>
                </c:pt>
                <c:pt idx="1">
                  <c:v>139.70538022535487</c:v>
                </c:pt>
                <c:pt idx="2">
                  <c:v>99.776606788673192</c:v>
                </c:pt>
                <c:pt idx="3">
                  <c:v>113.78997499558977</c:v>
                </c:pt>
                <c:pt idx="4">
                  <c:v>89.993074506193352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79-3A46-B2E0-CA11F86E6306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OCF'!$J$8:$N$8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79-3A46-B2E0-CA11F86E6306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OCF'!$J$9:$N$9</c:f>
              <c:numCache>
                <c:formatCode>General</c:formatCode>
                <c:ptCount val="5"/>
                <c:pt idx="0">
                  <c:v>100</c:v>
                </c:pt>
                <c:pt idx="1">
                  <c:v>128.75305623471883</c:v>
                </c:pt>
                <c:pt idx="2">
                  <c:v>122.3851615645074</c:v>
                </c:pt>
                <c:pt idx="3">
                  <c:v>97.189109644550683</c:v>
                </c:pt>
                <c:pt idx="4">
                  <c:v>103.61477616059226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279-3A46-B2E0-CA11F86E6306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OCF'!$J$10:$N$10</c:f>
              <c:numCache>
                <c:formatCode>General</c:formatCode>
                <c:ptCount val="5"/>
                <c:pt idx="0">
                  <c:v>100</c:v>
                </c:pt>
                <c:pt idx="1">
                  <c:v>68.774350130931865</c:v>
                </c:pt>
                <c:pt idx="2">
                  <c:v>68.774350130931865</c:v>
                </c:pt>
                <c:pt idx="3">
                  <c:v>114.98534567327955</c:v>
                </c:pt>
                <c:pt idx="4">
                  <c:v>90.976199331816133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279-3A46-B2E0-CA11F86E6306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OCF'!$J$11:$N$11</c:f>
              <c:numCache>
                <c:formatCode>General</c:formatCode>
                <c:ptCount val="5"/>
                <c:pt idx="0">
                  <c:v>100</c:v>
                </c:pt>
                <c:pt idx="1">
                  <c:v>103.7818085762085</c:v>
                </c:pt>
                <c:pt idx="2">
                  <c:v>89.214294895302373</c:v>
                </c:pt>
                <c:pt idx="3">
                  <c:v>74.774650424375324</c:v>
                </c:pt>
                <c:pt idx="4">
                  <c:v>69.046602139307709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279-3A46-B2E0-CA11F86E6306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OCF'!$J$12:$N$12</c:f>
              <c:numCache>
                <c:formatCode>General</c:formatCode>
                <c:ptCount val="5"/>
                <c:pt idx="0">
                  <c:v>100</c:v>
                </c:pt>
                <c:pt idx="1">
                  <c:v>118.11606391925987</c:v>
                </c:pt>
                <c:pt idx="2">
                  <c:v>126.61791524366888</c:v>
                </c:pt>
                <c:pt idx="3">
                  <c:v>100.89931700242987</c:v>
                </c:pt>
                <c:pt idx="4">
                  <c:v>97.082725430736261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279-3A46-B2E0-CA11F86E6306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OCF'!$J$13:$N$13</c:f>
              <c:numCache>
                <c:formatCode>General</c:formatCode>
                <c:ptCount val="5"/>
                <c:pt idx="0">
                  <c:v>100</c:v>
                </c:pt>
                <c:pt idx="1">
                  <c:v>143.41876850811803</c:v>
                </c:pt>
                <c:pt idx="2">
                  <c:v>129.33902482709277</c:v>
                </c:pt>
                <c:pt idx="3">
                  <c:v>114.26962354265109</c:v>
                </c:pt>
                <c:pt idx="4">
                  <c:v>89.925785119390298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279-3A46-B2E0-CA11F86E6306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OCF'!$J$14:$N$14</c:f>
              <c:numCache>
                <c:formatCode>General</c:formatCode>
                <c:ptCount val="5"/>
                <c:pt idx="0">
                  <c:v>100</c:v>
                </c:pt>
                <c:pt idx="1">
                  <c:v>284.18162335922852</c:v>
                </c:pt>
                <c:pt idx="2">
                  <c:v>266.75220355435511</c:v>
                </c:pt>
                <c:pt idx="3">
                  <c:v>234.99810800095594</c:v>
                </c:pt>
                <c:pt idx="4">
                  <c:v>276.46682663595089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279-3A46-B2E0-CA11F86E6306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OCF'!$J$15:$N$15</c:f>
              <c:numCache>
                <c:formatCode>General</c:formatCode>
                <c:ptCount val="5"/>
                <c:pt idx="0">
                  <c:v>100</c:v>
                </c:pt>
                <c:pt idx="1">
                  <c:v>131.0428260343576</c:v>
                </c:pt>
                <c:pt idx="2">
                  <c:v>102.30698162273772</c:v>
                </c:pt>
                <c:pt idx="3">
                  <c:v>92.163618638024019</c:v>
                </c:pt>
                <c:pt idx="4">
                  <c:v>125.19259648414828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279-3A46-B2E0-CA11F86E6306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OCF'!$J$16:$N$16</c:f>
              <c:numCache>
                <c:formatCode>General</c:formatCode>
                <c:ptCount val="5"/>
                <c:pt idx="0">
                  <c:v>100</c:v>
                </c:pt>
                <c:pt idx="1">
                  <c:v>103.22459868020781</c:v>
                </c:pt>
                <c:pt idx="2">
                  <c:v>117.98702160367534</c:v>
                </c:pt>
                <c:pt idx="3">
                  <c:v>99.699252956393423</c:v>
                </c:pt>
                <c:pt idx="4">
                  <c:v>85.67807614451894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279-3A46-B2E0-CA11F86E6306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OCF'!$J$17:$N$17</c:f>
              <c:numCache>
                <c:formatCode>General</c:formatCode>
                <c:ptCount val="5"/>
                <c:pt idx="0">
                  <c:v>100</c:v>
                </c:pt>
                <c:pt idx="1">
                  <c:v>130.42116254785938</c:v>
                </c:pt>
                <c:pt idx="2">
                  <c:v>136.23915027137153</c:v>
                </c:pt>
                <c:pt idx="3">
                  <c:v>113.74860802673092</c:v>
                </c:pt>
                <c:pt idx="4">
                  <c:v>123.03844777292794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279-3A46-B2E0-CA11F86E6306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OCF'!$J$18:$N$18</c:f>
              <c:numCache>
                <c:formatCode>General</c:formatCode>
                <c:ptCount val="5"/>
                <c:pt idx="0">
                  <c:v>100</c:v>
                </c:pt>
                <c:pt idx="1">
                  <c:v>94.922298518250813</c:v>
                </c:pt>
                <c:pt idx="2">
                  <c:v>71.911637943341248</c:v>
                </c:pt>
                <c:pt idx="3">
                  <c:v>86.790787352996929</c:v>
                </c:pt>
                <c:pt idx="4">
                  <c:v>74.118596220840232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279-3A46-B2E0-CA11F86E6306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OCF'!$J$19:$N$19</c:f>
              <c:numCache>
                <c:formatCode>General</c:formatCode>
                <c:ptCount val="5"/>
                <c:pt idx="0">
                  <c:v>100</c:v>
                </c:pt>
                <c:pt idx="1">
                  <c:v>140.1022483645759</c:v>
                </c:pt>
                <c:pt idx="2">
                  <c:v>108.14352592872876</c:v>
                </c:pt>
                <c:pt idx="3">
                  <c:v>96.93886645118998</c:v>
                </c:pt>
                <c:pt idx="4">
                  <c:v>88.470234161282207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279-3A46-B2E0-CA11F86E6306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OCF'!$J$20:$N$20</c:f>
              <c:numCache>
                <c:formatCode>General</c:formatCode>
                <c:ptCount val="5"/>
                <c:pt idx="0">
                  <c:v>100</c:v>
                </c:pt>
                <c:pt idx="1">
                  <c:v>110.14979573309124</c:v>
                </c:pt>
                <c:pt idx="2">
                  <c:v>88.518706966916341</c:v>
                </c:pt>
                <c:pt idx="3">
                  <c:v>87.077890855016477</c:v>
                </c:pt>
                <c:pt idx="4">
                  <c:v>87.456698943369446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C279-3A46-B2E0-CA11F86E6306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OCF'!$J$21:$N$21</c:f>
              <c:numCache>
                <c:formatCode>General</c:formatCode>
                <c:ptCount val="5"/>
                <c:pt idx="0">
                  <c:v>100</c:v>
                </c:pt>
                <c:pt idx="1">
                  <c:v>111.97289156626506</c:v>
                </c:pt>
                <c:pt idx="2">
                  <c:v>118.80291846606332</c:v>
                </c:pt>
                <c:pt idx="3">
                  <c:v>92.84391464971992</c:v>
                </c:pt>
                <c:pt idx="4">
                  <c:v>89.490920335463045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279-3A46-B2E0-CA11F86E6306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OCF'!$J$22:$N$22</c:f>
              <c:numCache>
                <c:formatCode>General</c:formatCode>
                <c:ptCount val="5"/>
                <c:pt idx="0">
                  <c:v>100</c:v>
                </c:pt>
                <c:pt idx="1">
                  <c:v>115.90574374079529</c:v>
                </c:pt>
                <c:pt idx="2">
                  <c:v>95.016290119448399</c:v>
                </c:pt>
                <c:pt idx="3">
                  <c:v>93.145104767697674</c:v>
                </c:pt>
                <c:pt idx="4">
                  <c:v>84.592850082371541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279-3A46-B2E0-CA11F86E6306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OCF'!$J$23:$N$23</c:f>
              <c:numCache>
                <c:formatCode>General</c:formatCode>
                <c:ptCount val="5"/>
                <c:pt idx="0">
                  <c:v>100</c:v>
                </c:pt>
                <c:pt idx="1">
                  <c:v>133.02618374235928</c:v>
                </c:pt>
                <c:pt idx="2">
                  <c:v>138.65336980641524</c:v>
                </c:pt>
                <c:pt idx="3">
                  <c:v>106.73115443778232</c:v>
                </c:pt>
                <c:pt idx="4">
                  <c:v>131.75738238246521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C279-3A46-B2E0-CA11F86E6306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'6 Ex situ OCF'!$J$4:$N$4</c:f>
              <c:strCache>
                <c:ptCount val="5"/>
                <c:pt idx="0">
                  <c:v>EL </c:v>
                </c:pt>
                <c:pt idx="1">
                  <c:v>LO</c:v>
                </c:pt>
                <c:pt idx="2">
                  <c:v>DO </c:v>
                </c:pt>
                <c:pt idx="3">
                  <c:v>ba</c:v>
                </c:pt>
                <c:pt idx="4">
                  <c:v>rrió</c:v>
                </c:pt>
              </c:strCache>
            </c:strRef>
          </c:cat>
          <c:val>
            <c:numRef>
              <c:f>'6 Ex situ OCF'!$J$24:$N$24</c:f>
              <c:numCache>
                <c:formatCode>General</c:formatCode>
                <c:ptCount val="5"/>
                <c:pt idx="0">
                  <c:v>100</c:v>
                </c:pt>
                <c:pt idx="1">
                  <c:v>135.77876052583753</c:v>
                </c:pt>
                <c:pt idx="2">
                  <c:v>120.72053538864037</c:v>
                </c:pt>
                <c:pt idx="3">
                  <c:v>91.636598000259227</c:v>
                </c:pt>
                <c:pt idx="4">
                  <c:v>89.940427346233605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279-3A46-B2E0-CA11F86E63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2753696"/>
        <c:axId val="1862798064"/>
      </c:lineChart>
      <c:catAx>
        <c:axId val="186275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2798064"/>
        <c:crosses val="autoZero"/>
        <c:auto val="1"/>
        <c:lblAlgn val="ctr"/>
        <c:lblOffset val="100"/>
        <c:noMultiLvlLbl val="0"/>
      </c:catAx>
      <c:valAx>
        <c:axId val="186279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275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Intonation contours of Subject corrective focus sentences - SVO 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(Spanish-dominant Galician Spanish)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SCF'!$L$5:$R$5</c:f>
              <c:numCache>
                <c:formatCode>General</c:formatCode>
                <c:ptCount val="7"/>
                <c:pt idx="0">
                  <c:v>100</c:v>
                </c:pt>
                <c:pt idx="1">
                  <c:v>67.158893995328867</c:v>
                </c:pt>
                <c:pt idx="2">
                  <c:v>73.603812101678429</c:v>
                </c:pt>
                <c:pt idx="3">
                  <c:v>68.497630935002974</c:v>
                </c:pt>
                <c:pt idx="4">
                  <c:v>66.9538726053717</c:v>
                </c:pt>
                <c:pt idx="5">
                  <c:v>59.694989356640733</c:v>
                </c:pt>
                <c:pt idx="6">
                  <c:v>55.297981511357015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D8-A743-99E9-558377547102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SCF'!$L$6:$R$6</c:f>
              <c:numCache>
                <c:formatCode>General</c:formatCode>
                <c:ptCount val="7"/>
                <c:pt idx="0">
                  <c:v>100</c:v>
                </c:pt>
                <c:pt idx="1">
                  <c:v>92.122004875438492</c:v>
                </c:pt>
                <c:pt idx="2">
                  <c:v>66.079665905514645</c:v>
                </c:pt>
                <c:pt idx="3">
                  <c:v>84.816030335220546</c:v>
                </c:pt>
                <c:pt idx="4">
                  <c:v>68.918632128547017</c:v>
                </c:pt>
                <c:pt idx="5">
                  <c:v>59.340724237259764</c:v>
                </c:pt>
                <c:pt idx="6">
                  <c:v>59.089443672844951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D8-A743-99E9-558377547102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SCF'!$L$7:$R$7</c:f>
              <c:numCache>
                <c:formatCode>General</c:formatCode>
                <c:ptCount val="7"/>
                <c:pt idx="0">
                  <c:v>100</c:v>
                </c:pt>
                <c:pt idx="1">
                  <c:v>82.539740411258578</c:v>
                </c:pt>
                <c:pt idx="2">
                  <c:v>54.769079162970236</c:v>
                </c:pt>
                <c:pt idx="3">
                  <c:v>72.797454896825414</c:v>
                </c:pt>
                <c:pt idx="4">
                  <c:v>81.077247642939398</c:v>
                </c:pt>
                <c:pt idx="5">
                  <c:v>58.103757356787611</c:v>
                </c:pt>
                <c:pt idx="6">
                  <c:v>105.1063044152457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D8-A743-99E9-558377547102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SCF'!$L$8:$R$8</c:f>
              <c:numCache>
                <c:formatCode>General</c:formatCode>
                <c:ptCount val="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D8-A743-99E9-558377547102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SCF'!$L$9:$R$9</c:f>
              <c:numCache>
                <c:formatCode>General</c:formatCode>
                <c:ptCount val="7"/>
                <c:pt idx="0">
                  <c:v>100</c:v>
                </c:pt>
                <c:pt idx="1">
                  <c:v>71.781305114638442</c:v>
                </c:pt>
                <c:pt idx="2">
                  <c:v>62.357511819877402</c:v>
                </c:pt>
                <c:pt idx="3">
                  <c:v>79.088348361704504</c:v>
                </c:pt>
                <c:pt idx="4">
                  <c:v>77.379202934418146</c:v>
                </c:pt>
                <c:pt idx="5">
                  <c:v>60.181216357236934</c:v>
                </c:pt>
                <c:pt idx="6">
                  <c:v>41.990187527910237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D8-A743-99E9-558377547102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SCF'!$L$10:$R$10</c:f>
              <c:numCache>
                <c:formatCode>General</c:formatCode>
                <c:ptCount val="7"/>
                <c:pt idx="0">
                  <c:v>100</c:v>
                </c:pt>
                <c:pt idx="1">
                  <c:v>120.21533022657883</c:v>
                </c:pt>
                <c:pt idx="2">
                  <c:v>75.011926047101923</c:v>
                </c:pt>
                <c:pt idx="3">
                  <c:v>70.807990447817488</c:v>
                </c:pt>
                <c:pt idx="4">
                  <c:v>69.492312661551466</c:v>
                </c:pt>
                <c:pt idx="5">
                  <c:v>61.871462842181089</c:v>
                </c:pt>
                <c:pt idx="6">
                  <c:v>54.543716101026526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2D8-A743-99E9-558377547102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SCF'!$L$11:$R$11</c:f>
              <c:numCache>
                <c:formatCode>General</c:formatCode>
                <c:ptCount val="7"/>
                <c:pt idx="0">
                  <c:v>100</c:v>
                </c:pt>
                <c:pt idx="1">
                  <c:v>105.05662714563795</c:v>
                </c:pt>
                <c:pt idx="2">
                  <c:v>95.101685468794557</c:v>
                </c:pt>
                <c:pt idx="3">
                  <c:v>90.663580432083151</c:v>
                </c:pt>
                <c:pt idx="4">
                  <c:v>89.39608508119737</c:v>
                </c:pt>
                <c:pt idx="5">
                  <c:v>75.790137125807036</c:v>
                </c:pt>
                <c:pt idx="6">
                  <c:v>69.335748141297572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2D8-A743-99E9-558377547102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SCF'!$L$12:$R$12</c:f>
              <c:numCache>
                <c:formatCode>General</c:formatCode>
                <c:ptCount val="7"/>
                <c:pt idx="0">
                  <c:v>100</c:v>
                </c:pt>
                <c:pt idx="1">
                  <c:v>95.106922798115264</c:v>
                </c:pt>
                <c:pt idx="2">
                  <c:v>79.481922798115278</c:v>
                </c:pt>
                <c:pt idx="3">
                  <c:v>87.250667152225475</c:v>
                </c:pt>
                <c:pt idx="4">
                  <c:v>86.169359524396484</c:v>
                </c:pt>
                <c:pt idx="5">
                  <c:v>73.026405537446223</c:v>
                </c:pt>
                <c:pt idx="6">
                  <c:v>69.270307976470619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2D8-A743-99E9-558377547102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SCF'!$L$13:$R$13</c:f>
              <c:numCache>
                <c:formatCode>General</c:formatCode>
                <c:ptCount val="7"/>
                <c:pt idx="0">
                  <c:v>100</c:v>
                </c:pt>
                <c:pt idx="1">
                  <c:v>65.713966729931911</c:v>
                </c:pt>
                <c:pt idx="2">
                  <c:v>62.678515376437737</c:v>
                </c:pt>
                <c:pt idx="3">
                  <c:v>64.892041833627317</c:v>
                </c:pt>
                <c:pt idx="4">
                  <c:v>62.612172111897138</c:v>
                </c:pt>
                <c:pt idx="5">
                  <c:v>59.840566451740429</c:v>
                </c:pt>
                <c:pt idx="6">
                  <c:v>45.322885431774097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2D8-A743-99E9-558377547102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SCF'!$L$14:$R$14</c:f>
              <c:numCache>
                <c:formatCode>General</c:formatCode>
                <c:ptCount val="7"/>
                <c:pt idx="0">
                  <c:v>100</c:v>
                </c:pt>
                <c:pt idx="1">
                  <c:v>88.937237636940708</c:v>
                </c:pt>
                <c:pt idx="2">
                  <c:v>70.609948164771254</c:v>
                </c:pt>
                <c:pt idx="3">
                  <c:v>96.073335295647297</c:v>
                </c:pt>
                <c:pt idx="4">
                  <c:v>68.913465618082967</c:v>
                </c:pt>
                <c:pt idx="5">
                  <c:v>54.515378165318268</c:v>
                </c:pt>
                <c:pt idx="6">
                  <c:v>54.515378165318268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2D8-A743-99E9-558377547102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SCF'!$L$15:$R$15</c:f>
              <c:numCache>
                <c:formatCode>General</c:formatCode>
                <c:ptCount val="7"/>
                <c:pt idx="0">
                  <c:v>100</c:v>
                </c:pt>
                <c:pt idx="1">
                  <c:v>87.219115404168775</c:v>
                </c:pt>
                <c:pt idx="2">
                  <c:v>75.957749118321274</c:v>
                </c:pt>
                <c:pt idx="3">
                  <c:v>87.076158647135415</c:v>
                </c:pt>
                <c:pt idx="4">
                  <c:v>94.08305519885954</c:v>
                </c:pt>
                <c:pt idx="5">
                  <c:v>63.206172349818928</c:v>
                </c:pt>
                <c:pt idx="6">
                  <c:v>69.104195686171423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2D8-A743-99E9-558377547102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SCF'!$L$16:$R$16</c:f>
              <c:numCache>
                <c:formatCode>General</c:formatCode>
                <c:ptCount val="7"/>
                <c:pt idx="0">
                  <c:v>100</c:v>
                </c:pt>
                <c:pt idx="1">
                  <c:v>107.75598344430449</c:v>
                </c:pt>
                <c:pt idx="2">
                  <c:v>97.969744299347909</c:v>
                </c:pt>
                <c:pt idx="3">
                  <c:v>89.213728009085031</c:v>
                </c:pt>
                <c:pt idx="4">
                  <c:v>82.69617881046463</c:v>
                </c:pt>
                <c:pt idx="5">
                  <c:v>81.128168393232784</c:v>
                </c:pt>
                <c:pt idx="6">
                  <c:v>81.128168393232784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2D8-A743-99E9-558377547102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SCF'!$L$17:$R$17</c:f>
              <c:numCache>
                <c:formatCode>General</c:formatCode>
                <c:ptCount val="7"/>
                <c:pt idx="0">
                  <c:v>100</c:v>
                </c:pt>
                <c:pt idx="1">
                  <c:v>98.721627967649368</c:v>
                </c:pt>
                <c:pt idx="2">
                  <c:v>86.631247417966492</c:v>
                </c:pt>
                <c:pt idx="3">
                  <c:v>92.192648289753663</c:v>
                </c:pt>
                <c:pt idx="4">
                  <c:v>89.117039575528963</c:v>
                </c:pt>
                <c:pt idx="5">
                  <c:v>49.58420572801905</c:v>
                </c:pt>
                <c:pt idx="6">
                  <c:v>64.938919041916037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2D8-A743-99E9-558377547102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SCF'!$L$18:$R$18</c:f>
              <c:numCache>
                <c:formatCode>General</c:formatCode>
                <c:ptCount val="7"/>
                <c:pt idx="0">
                  <c:v>100</c:v>
                </c:pt>
                <c:pt idx="1">
                  <c:v>62.948885027512304</c:v>
                </c:pt>
                <c:pt idx="2">
                  <c:v>74.157120118661894</c:v>
                </c:pt>
                <c:pt idx="3">
                  <c:v>93.724810676113549</c:v>
                </c:pt>
                <c:pt idx="4">
                  <c:v>86.718496343443363</c:v>
                </c:pt>
                <c:pt idx="5">
                  <c:v>63.590415234709283</c:v>
                </c:pt>
                <c:pt idx="6">
                  <c:v>56.905195318198921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2D8-A743-99E9-558377547102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SCF'!$L$19:$R$19</c:f>
              <c:numCache>
                <c:formatCode>General</c:formatCode>
                <c:ptCount val="7"/>
                <c:pt idx="0">
                  <c:v>100</c:v>
                </c:pt>
                <c:pt idx="1">
                  <c:v>54.839482510781032</c:v>
                </c:pt>
                <c:pt idx="2">
                  <c:v>63.766233639367016</c:v>
                </c:pt>
                <c:pt idx="3">
                  <c:v>72.449388719580924</c:v>
                </c:pt>
                <c:pt idx="4">
                  <c:v>66.120586210201509</c:v>
                </c:pt>
                <c:pt idx="5">
                  <c:v>54.354335389452977</c:v>
                </c:pt>
                <c:pt idx="6">
                  <c:v>46.28765880067489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2D8-A743-99E9-558377547102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SCF'!$L$20:$R$20</c:f>
              <c:numCache>
                <c:formatCode>General</c:formatCode>
                <c:ptCount val="7"/>
                <c:pt idx="0">
                  <c:v>100</c:v>
                </c:pt>
                <c:pt idx="1">
                  <c:v>76.195828649931315</c:v>
                </c:pt>
                <c:pt idx="2">
                  <c:v>82.828621088329385</c:v>
                </c:pt>
                <c:pt idx="3">
                  <c:v>86.169298446529936</c:v>
                </c:pt>
                <c:pt idx="4">
                  <c:v>84.805819840748782</c:v>
                </c:pt>
                <c:pt idx="5">
                  <c:v>81.890367945705052</c:v>
                </c:pt>
                <c:pt idx="6">
                  <c:v>75.288938930482928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72D8-A743-99E9-558377547102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SCF'!$L$21:$R$21</c:f>
              <c:numCache>
                <c:formatCode>General</c:formatCode>
                <c:ptCount val="7"/>
                <c:pt idx="0">
                  <c:v>100</c:v>
                </c:pt>
                <c:pt idx="1">
                  <c:v>116.67741242209327</c:v>
                </c:pt>
                <c:pt idx="2">
                  <c:v>89.736907725095662</c:v>
                </c:pt>
                <c:pt idx="3">
                  <c:v>94.955745966321956</c:v>
                </c:pt>
                <c:pt idx="4">
                  <c:v>92.094769304607283</c:v>
                </c:pt>
                <c:pt idx="5">
                  <c:v>90.851552728386281</c:v>
                </c:pt>
                <c:pt idx="6">
                  <c:v>79.386870941994033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2D8-A743-99E9-558377547102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SCF'!$L$22:$R$22</c:f>
              <c:numCache>
                <c:formatCode>General</c:formatCode>
                <c:ptCount val="7"/>
                <c:pt idx="0">
                  <c:v>100</c:v>
                </c:pt>
                <c:pt idx="1">
                  <c:v>65.604888864853166</c:v>
                </c:pt>
                <c:pt idx="2">
                  <c:v>66.313816405863804</c:v>
                </c:pt>
                <c:pt idx="3">
                  <c:v>63.113358028193346</c:v>
                </c:pt>
                <c:pt idx="4">
                  <c:v>59.511125658837685</c:v>
                </c:pt>
                <c:pt idx="5">
                  <c:v>57.897090571118383</c:v>
                </c:pt>
                <c:pt idx="6">
                  <c:v>51.83432309608272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72D8-A743-99E9-558377547102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SCF'!$L$23:$R$23</c:f>
              <c:numCache>
                <c:formatCode>General</c:formatCode>
                <c:ptCount val="7"/>
                <c:pt idx="0">
                  <c:v>100</c:v>
                </c:pt>
                <c:pt idx="1">
                  <c:v>89.162526103550078</c:v>
                </c:pt>
                <c:pt idx="2">
                  <c:v>69.311128914081493</c:v>
                </c:pt>
                <c:pt idx="3">
                  <c:v>95.993918111985579</c:v>
                </c:pt>
                <c:pt idx="4">
                  <c:v>86.675591672278287</c:v>
                </c:pt>
                <c:pt idx="5">
                  <c:v>72.391130464436529</c:v>
                </c:pt>
                <c:pt idx="6">
                  <c:v>55.316836563495059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72D8-A743-99E9-558377547102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SCF'!$L$24:$R$24</c:f>
              <c:numCache>
                <c:formatCode>General</c:formatCode>
                <c:ptCount val="7"/>
                <c:pt idx="0">
                  <c:v>100</c:v>
                </c:pt>
                <c:pt idx="1">
                  <c:v>88.702967551077009</c:v>
                </c:pt>
                <c:pt idx="2">
                  <c:v>57.353306269159347</c:v>
                </c:pt>
                <c:pt idx="3">
                  <c:v>101.30351121830158</c:v>
                </c:pt>
                <c:pt idx="4">
                  <c:v>100.82892779708244</c:v>
                </c:pt>
                <c:pt idx="5">
                  <c:v>68.647090348740804</c:v>
                </c:pt>
                <c:pt idx="6">
                  <c:v>68.865840348740804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2D8-A743-99E9-558377547102}"/>
            </c:ext>
          </c:extLst>
        </c:ser>
        <c:ser>
          <c:idx val="20"/>
          <c:order val="20"/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</a:schemeClr>
              </a:solidFill>
              <a:ln w="9525">
                <a:solidFill>
                  <a:schemeClr val="accent3">
                    <a:lumMod val="80000"/>
                  </a:schemeClr>
                </a:solidFill>
              </a:ln>
              <a:effectLst/>
            </c:spPr>
          </c:marker>
          <c:cat>
            <c:strRef>
              <c:f>'5 SCF'!$L$4:$R$4</c:f>
              <c:strCache>
                <c:ptCount val="7"/>
                <c:pt idx="0">
                  <c:v>LO</c:v>
                </c:pt>
                <c:pt idx="1">
                  <c:v>LA</c:v>
                </c:pt>
                <c:pt idx="2">
                  <c:v>ba</c:v>
                </c:pt>
                <c:pt idx="3">
                  <c:v>rrió</c:v>
                </c:pt>
                <c:pt idx="4">
                  <c:v>el </c:v>
                </c:pt>
                <c:pt idx="5">
                  <c:v>lo</c:v>
                </c:pt>
                <c:pt idx="6">
                  <c:v>do</c:v>
                </c:pt>
              </c:strCache>
            </c:strRef>
          </c:cat>
          <c:val>
            <c:numRef>
              <c:f>'5 SCF'!$L$25:$R$25</c:f>
              <c:numCache>
                <c:formatCode>General</c:formatCode>
                <c:ptCount val="7"/>
                <c:pt idx="0">
                  <c:v>100</c:v>
                </c:pt>
                <c:pt idx="1">
                  <c:v>89.371101871101857</c:v>
                </c:pt>
                <c:pt idx="2">
                  <c:v>72.941907337807294</c:v>
                </c:pt>
                <c:pt idx="3">
                  <c:v>84.220364440899047</c:v>
                </c:pt>
                <c:pt idx="4">
                  <c:v>87.128302083280786</c:v>
                </c:pt>
                <c:pt idx="5">
                  <c:v>65.811347486527609</c:v>
                </c:pt>
                <c:pt idx="6">
                  <c:v>56.719936883559654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72D8-A743-99E9-558377547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7874032"/>
        <c:axId val="1862753184"/>
      </c:lineChart>
      <c:catAx>
        <c:axId val="186787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2753184"/>
        <c:crosses val="autoZero"/>
        <c:auto val="1"/>
        <c:lblAlgn val="ctr"/>
        <c:lblOffset val="100"/>
        <c:noMultiLvlLbl val="0"/>
      </c:catAx>
      <c:valAx>
        <c:axId val="186275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787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5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0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5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6/24/25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5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6/24/25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0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6/24/25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7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1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5" r:id="rId10"/>
    <p:sldLayoutId id="2147483684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oradovazquez.1@osu.edu" TargetMode="External"/><Relationship Id="rId2" Type="http://schemas.openxmlformats.org/officeDocument/2006/relationships/hyperlink" Target="mailto:gupton1@uga.ed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owing blue particles">
            <a:extLst>
              <a:ext uri="{FF2B5EF4-FFF2-40B4-BE49-F238E27FC236}">
                <a16:creationId xmlns:a16="http://schemas.microsoft.com/office/drawing/2014/main" id="{33E98D16-6FC0-2C47-75A6-6290543A44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85" r="31761"/>
          <a:stretch/>
        </p:blipFill>
        <p:spPr>
          <a:xfrm>
            <a:off x="5267955" y="11"/>
            <a:ext cx="6924045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28A68A-FFB6-8F4F-5EF0-0244A3B0F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359" y="1958907"/>
            <a:ext cx="4092525" cy="2579376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Evidence for convergence in the intonation of Galician Spanish-dominant bilinguals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2A8913-AF70-64D1-64AA-246FBE899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3" y="5011563"/>
            <a:ext cx="5272088" cy="86017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2400" b="1" dirty="0">
                <a:solidFill>
                  <a:srgbClr val="FFFFFF"/>
                </a:solidFill>
              </a:rPr>
              <a:t>Timothy Gupton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all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Light"/>
                <a:ea typeface="+mn-ea"/>
                <a:cs typeface="+mn-cs"/>
              </a:rPr>
              <a:t>University of Georgia</a:t>
            </a:r>
            <a:endParaRPr lang="en-US" sz="2400" b="1" dirty="0">
              <a:solidFill>
                <a:srgbClr val="FFFFFF"/>
              </a:solidFill>
            </a:endParaRPr>
          </a:p>
          <a:p>
            <a:pPr>
              <a:spcBef>
                <a:spcPts val="400"/>
              </a:spcBef>
            </a:pPr>
            <a:r>
              <a:rPr lang="en-US" sz="2400" b="1" dirty="0">
                <a:solidFill>
                  <a:srgbClr val="FFFFFF"/>
                </a:solidFill>
              </a:rPr>
              <a:t>María Morado-Vázquez</a:t>
            </a:r>
          </a:p>
          <a:p>
            <a:pPr>
              <a:spcBef>
                <a:spcPts val="400"/>
              </a:spcBef>
            </a:pPr>
            <a:r>
              <a:rPr lang="en-US" sz="1800" dirty="0">
                <a:solidFill>
                  <a:srgbClr val="FFFFFF"/>
                </a:solidFill>
              </a:rPr>
              <a:t>The </a:t>
            </a:r>
            <a:r>
              <a:rPr lang="en-US" sz="1800" dirty="0" err="1">
                <a:solidFill>
                  <a:srgbClr val="FFFFFF"/>
                </a:solidFill>
              </a:rPr>
              <a:t>ohio</a:t>
            </a:r>
            <a:r>
              <a:rPr lang="en-US" sz="1800" dirty="0">
                <a:solidFill>
                  <a:srgbClr val="FFFFFF"/>
                </a:solidFill>
              </a:rPr>
              <a:t> state University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C70FE4-CE0A-3B02-38DC-0614515F4109}"/>
              </a:ext>
            </a:extLst>
          </p:cNvPr>
          <p:cNvSpPr txBox="1"/>
          <p:nvPr/>
        </p:nvSpPr>
        <p:spPr>
          <a:xfrm>
            <a:off x="5787989" y="5602746"/>
            <a:ext cx="5909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International Symposium on Multilingual &amp; Bilingual Speech 2025 - Chania, Crete</a:t>
            </a:r>
          </a:p>
        </p:txBody>
      </p:sp>
    </p:spTree>
    <p:extLst>
      <p:ext uri="{BB962C8B-B14F-4D97-AF65-F5344CB8AC3E}">
        <p14:creationId xmlns:p14="http://schemas.microsoft.com/office/powerpoint/2010/main" val="1562196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EF840-CFE5-96B6-AFF9-64B5E7C5F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D971F-69DA-EE97-1BA7-C69EDAFFE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Results – Descriptive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8C2B0-EA70-6EE8-A501-C96C99A7D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3" y="2157984"/>
            <a:ext cx="10936805" cy="4111771"/>
          </a:xfrm>
        </p:spPr>
        <p:txBody>
          <a:bodyPr>
            <a:normAutofit/>
          </a:bodyPr>
          <a:lstStyle/>
          <a:p>
            <a:r>
              <a:rPr lang="en-US" sz="2000" dirty="0"/>
              <a:t>Subject narrow focus: tonic fall for 13 participants, with a pre-tonic rise for 11. </a:t>
            </a:r>
          </a:p>
          <a:p>
            <a:r>
              <a:rPr lang="en-US" sz="2000" dirty="0"/>
              <a:t>Object narrow focus: tonic fall for 16 participants and 11 have an accompanying pre-tonic rise. </a:t>
            </a:r>
          </a:p>
          <a:p>
            <a:r>
              <a:rPr lang="en-US" sz="2000" i="1" dirty="0"/>
              <a:t>In situ </a:t>
            </a:r>
            <a:r>
              <a:rPr lang="en-US" sz="2000" dirty="0"/>
              <a:t>object corrective focus: general falling contour, 14 produce a pre-tonic fall, 14 produce a post-tonic fall. </a:t>
            </a:r>
          </a:p>
          <a:p>
            <a:r>
              <a:rPr lang="en-US" sz="2000" i="1" dirty="0"/>
              <a:t>Ex situ </a:t>
            </a:r>
            <a:r>
              <a:rPr lang="en-US" sz="2000" dirty="0"/>
              <a:t>object corrective focus: 14 participants produced a tonic rise and peak, 10 of those were followed by a post-tonic fall</a:t>
            </a:r>
          </a:p>
          <a:p>
            <a:r>
              <a:rPr lang="en-US" sz="2000" dirty="0"/>
              <a:t>Subject corrective focus was produced with a tonic peak followed by a post-tonic fall for 12 participants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68ED8-9A9B-2D8D-5B3E-DD8F489A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3DA6E-7CA3-D63C-F713-7966F156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B0411-369D-30E0-B2BA-C2508BBA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2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A8C7F-5A60-7DBD-6677-5D028F8B2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AB14E-056E-7B8F-5F2B-5F2FCCD1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Results – Descriptive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549FB-5E24-4449-E961-F6001B8D6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/>
              <a:t>Summary of primary intonation contours evidenced in the data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Given differences in placement of * syllable, we carried out linear regression to answer our RQs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FA835-A293-74E0-BFD2-2972C9E9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BDB8E-8433-311B-B2BB-36CBA88D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69F6C-E2C4-51CF-A11F-D015CEF4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2417CD-25E7-2578-425B-BB2137846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132156"/>
              </p:ext>
            </p:extLst>
          </p:nvPr>
        </p:nvGraphicFramePr>
        <p:xfrm>
          <a:off x="1232269" y="2562807"/>
          <a:ext cx="972746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614">
                  <a:extLst>
                    <a:ext uri="{9D8B030D-6E8A-4147-A177-3AD203B41FA5}">
                      <a16:colId xmlns:a16="http://schemas.microsoft.com/office/drawing/2014/main" val="3927576355"/>
                    </a:ext>
                  </a:extLst>
                </a:gridCol>
                <a:gridCol w="3140939">
                  <a:extLst>
                    <a:ext uri="{9D8B030D-6E8A-4147-A177-3AD203B41FA5}">
                      <a16:colId xmlns:a16="http://schemas.microsoft.com/office/drawing/2014/main" val="43374966"/>
                    </a:ext>
                  </a:extLst>
                </a:gridCol>
                <a:gridCol w="2621908">
                  <a:extLst>
                    <a:ext uri="{9D8B030D-6E8A-4147-A177-3AD203B41FA5}">
                      <a16:colId xmlns:a16="http://schemas.microsoft.com/office/drawing/2014/main" val="779791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Information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Prosodic contour in </a:t>
                      </a:r>
                    </a:p>
                    <a:p>
                      <a:pPr algn="ctr"/>
                      <a:r>
                        <a:rPr lang="en-US" dirty="0"/>
                        <a:t>Galician (Gupton,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Prosodic contour in Galician Spanish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314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Thetic / Out of the blue (SVO)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37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Subject narrow focus (VS)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5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 narrow-focus (VO)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L/L% (?)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72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 corrective focus (VO, in situ)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65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 corrective focus (OV, ex situ)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(L+)H*+L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75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Subject corrective focus (SVO)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98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74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02E0B-84D4-70C5-54B7-5CC38C50E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97AF9-77AE-7B74-55EE-2730EA97A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VI. Discussion – Inferential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78FA3-8839-8F84-223A-2E5936AE2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2157984"/>
            <a:ext cx="11073382" cy="3903819"/>
          </a:xfrm>
        </p:spPr>
        <p:txBody>
          <a:bodyPr>
            <a:noAutofit/>
          </a:bodyPr>
          <a:lstStyle/>
          <a:p>
            <a:r>
              <a:rPr lang="en-US" sz="1700" dirty="0"/>
              <a:t>Linear regression analyses using R Studio combining data from the two studies</a:t>
            </a:r>
          </a:p>
          <a:p>
            <a:r>
              <a:rPr lang="en-US" sz="1700" b="1" dirty="0"/>
              <a:t>Dependent variable: </a:t>
            </a:r>
            <a:r>
              <a:rPr lang="en-US" sz="1700" dirty="0"/>
              <a:t>F0/Pitch % rise/fall relative to previous syllable (following MAS protocols)</a:t>
            </a:r>
          </a:p>
          <a:p>
            <a:r>
              <a:rPr lang="en-US" sz="1700" b="1" dirty="0"/>
              <a:t>Independent variables: </a:t>
            </a:r>
            <a:r>
              <a:rPr lang="en-US" sz="1700" dirty="0"/>
              <a:t>constituent (subject, object, article, noun)), information structure (subject, object, focus, contrast), Galician dominance (binary), Language of study (Galician/Spanish) , syllable (tonic, pretonic, posttonic), gender (binary)</a:t>
            </a:r>
          </a:p>
          <a:p>
            <a:r>
              <a:rPr lang="en-US" sz="1700" b="1" dirty="0"/>
              <a:t>Language dominance: </a:t>
            </a:r>
            <a:r>
              <a:rPr lang="en-US" sz="1700" dirty="0"/>
              <a:t>determined by As, based on self-ratings, usage, and input responses in LHQ</a:t>
            </a:r>
          </a:p>
          <a:p>
            <a:r>
              <a:rPr lang="en-US" sz="1700" dirty="0"/>
              <a:t>RQ1: language dominance was not found to be a significant predictor of intonation change between syllables (</a:t>
            </a:r>
            <a:r>
              <a:rPr lang="en-US" sz="1700" i="1" dirty="0"/>
              <a:t>p</a:t>
            </a:r>
            <a:r>
              <a:rPr lang="en-US" sz="1700" dirty="0"/>
              <a:t>&gt;0.05)</a:t>
            </a:r>
          </a:p>
          <a:p>
            <a:r>
              <a:rPr lang="en-US" sz="1700" dirty="0"/>
              <a:t>RQ1: the language of the study was not found to be a significant predictor of intonation change between syllables (</a:t>
            </a:r>
            <a:r>
              <a:rPr lang="en-US" sz="1700" i="1" dirty="0"/>
              <a:t>p</a:t>
            </a:r>
            <a:r>
              <a:rPr lang="en-US" sz="1700" dirty="0"/>
              <a:t>&gt;0.05)</a:t>
            </a:r>
          </a:p>
          <a:p>
            <a:r>
              <a:rPr lang="en-US" sz="1700" dirty="0"/>
              <a:t>RQ2: linguistic variables such as contrast, information focus, and </a:t>
            </a:r>
            <a:r>
              <a:rPr lang="en-US" sz="1700" i="1" dirty="0"/>
              <a:t>ex situ </a:t>
            </a:r>
            <a:r>
              <a:rPr lang="en-US" sz="1700" dirty="0"/>
              <a:t>position are predictors of intonation change (</a:t>
            </a:r>
            <a:r>
              <a:rPr lang="en-US" sz="1700" i="1" dirty="0"/>
              <a:t>p</a:t>
            </a:r>
            <a:r>
              <a:rPr lang="en-US" sz="1700" dirty="0"/>
              <a:t>&lt;0.05)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E082-285C-62A2-2FF5-01EBBE22B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FC7E9-4913-9ED3-DB13-CF941101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05C0C-34C3-3B7B-ABA5-A5EC2B1E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53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EA77D-FDFE-4FBE-37BF-6E3620FE0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676F-5F5A-11DF-940D-FD02E062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VII.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4EE10-6FA2-E1BB-C361-DAD380340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2157984"/>
            <a:ext cx="10681130" cy="3903819"/>
          </a:xfrm>
        </p:spPr>
        <p:txBody>
          <a:bodyPr>
            <a:normAutofit/>
          </a:bodyPr>
          <a:lstStyle/>
          <a:p>
            <a:r>
              <a:rPr lang="en-US" sz="1700" dirty="0"/>
              <a:t>Information structure is a significant predictor of intonation rise/fall</a:t>
            </a:r>
          </a:p>
          <a:p>
            <a:r>
              <a:rPr lang="en-US" sz="1700" dirty="0"/>
              <a:t>Similarities of GS to Galician data suggests a similar </a:t>
            </a:r>
            <a:r>
              <a:rPr lang="en-US" sz="1700" b="1" dirty="0"/>
              <a:t>homomorphic relation </a:t>
            </a:r>
            <a:r>
              <a:rPr lang="en-US" sz="1700" dirty="0"/>
              <a:t>between syntactic position and intonation (as in Gupton, 2021 for Galician)</a:t>
            </a:r>
          </a:p>
          <a:p>
            <a:r>
              <a:rPr lang="en-US" sz="1700" dirty="0"/>
              <a:t>Variables </a:t>
            </a:r>
            <a:r>
              <a:rPr lang="en-US" sz="1700" b="1" u="sng" dirty="0"/>
              <a:t>language of study </a:t>
            </a:r>
            <a:r>
              <a:rPr lang="en-US" sz="1700" dirty="0"/>
              <a:t>and </a:t>
            </a:r>
            <a:r>
              <a:rPr lang="en-US" sz="1700" b="1" u="sng" dirty="0"/>
              <a:t>language dominance</a:t>
            </a:r>
            <a:r>
              <a:rPr lang="en-US" sz="1700" b="1" dirty="0"/>
              <a:t> </a:t>
            </a:r>
            <a:r>
              <a:rPr lang="en-US" sz="1700" dirty="0"/>
              <a:t>were not predictors of significant differences with respect to intonation rises/falls, we interpret the regression results as suggestive of convergence between Galician and Spanish in a wide range of declarative sentence types</a:t>
            </a:r>
          </a:p>
          <a:p>
            <a:r>
              <a:rPr lang="en-US" sz="1700" dirty="0"/>
              <a:t>We conclude that there is convergence, assuming that each language system occupies a distinct mental “space”</a:t>
            </a:r>
          </a:p>
          <a:p>
            <a:r>
              <a:rPr lang="en-US" sz="1700" dirty="0"/>
              <a:t>Similar to other instances of language contact resulting in convergence in e.g.:</a:t>
            </a:r>
          </a:p>
          <a:p>
            <a:pPr lvl="1"/>
            <a:r>
              <a:rPr lang="en-US" sz="1600" dirty="0"/>
              <a:t>Intonation (Spanish and Italian in Colantoni &amp; Gurlekian, 2004; Spanish and Catalan in Simonet, 2011)</a:t>
            </a:r>
          </a:p>
          <a:p>
            <a:pPr lvl="1"/>
            <a:r>
              <a:rPr lang="en-US" sz="1600" dirty="0"/>
              <a:t>VOT in code switching (</a:t>
            </a:r>
            <a:r>
              <a:rPr lang="en-US" sz="1600" dirty="0" err="1"/>
              <a:t>Balukas</a:t>
            </a:r>
            <a:r>
              <a:rPr lang="en-US" sz="1600" dirty="0"/>
              <a:t> &amp; Koops, 2015)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4F830-77A6-C251-5305-C1137AA3A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59AAB-D108-B5C6-89FF-9D4C59CC7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77171-09BC-6C1D-27DC-F9DA1C3C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66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B45F6-0267-F84D-491C-5362DD683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2579E-4578-71C3-CDF8-C2EED6EC4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VII.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E28BE-49C6-0E2A-642C-5124B5A43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used the short, novel linguistic questionnaire in Gupton (2021) to allow for greater comparability with those results</a:t>
            </a:r>
          </a:p>
          <a:p>
            <a:r>
              <a:rPr lang="en-US" sz="2800" dirty="0"/>
              <a:t>the use of more widely-adopted questionnaires may prove more useful for the greater community and for cross-linguistic comparisons </a:t>
            </a:r>
          </a:p>
          <a:p>
            <a:r>
              <a:rPr lang="en-US" sz="2800" dirty="0"/>
              <a:t>challenges remain for measures like the BLP related to time required to complete, attrition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A1D55-1F83-DB84-5CC8-16EE7F0B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7F063-C1FD-9640-CE0E-2FEE13BA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WILA 15 -  UGA – sept 26-28,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DA207-8325-76BD-D98E-67957FA8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16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3CF6D-5B8A-E9C8-E75E-64714168F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590E1-EA47-07FD-A610-9F0A0604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VII. Recommendations &amp;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DC9A-B0E9-20E3-EC77-01994597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Multiple questions related to usage, input, and (self-reported) proficiency provide multiple metrics of dominance</a:t>
            </a:r>
          </a:p>
          <a:p>
            <a:r>
              <a:rPr lang="en-US" sz="2800" dirty="0"/>
              <a:t>It may prove more useful to use a continuous value (not binary)</a:t>
            </a:r>
          </a:p>
          <a:p>
            <a:r>
              <a:rPr lang="en-US" sz="2800" dirty="0"/>
              <a:t>Problem: How to weight questions remains elusive</a:t>
            </a:r>
          </a:p>
          <a:p>
            <a:r>
              <a:rPr lang="en-US" sz="2800" dirty="0"/>
              <a:t>Review of dominance methods examined in Rothman, Bayram, DeLuca, González Alonso, Kubota &amp; Puig-</a:t>
            </a:r>
            <a:r>
              <a:rPr lang="en-US" sz="2800" dirty="0" err="1"/>
              <a:t>Mayenco</a:t>
            </a:r>
            <a:r>
              <a:rPr lang="en-US" sz="2800" dirty="0"/>
              <a:t> (2023) identifies limitations in those metrics</a:t>
            </a:r>
          </a:p>
          <a:p>
            <a:r>
              <a:rPr lang="en-US" sz="2800" dirty="0"/>
              <a:t>Primarily northern GS/Galician participants; examination of southern varieties (Vigo, O Rosal, N. </a:t>
            </a:r>
            <a:r>
              <a:rPr lang="en-US" sz="2800"/>
              <a:t>Portugal) </a:t>
            </a:r>
            <a:r>
              <a:rPr lang="en-US" sz="2800" dirty="0"/>
              <a:t>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25FCB-632E-41A8-33C4-53493990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84D75-4DC0-0253-F840-D934C70B2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WILA 15 -  UGA – sept 26-28,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EF18A-BC32-B93C-6DAF-A9CFC71D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3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4D798-7E3B-356E-79CA-FF1876650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E733-1C28-23C2-3111-40752119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305149"/>
            <a:ext cx="10449784" cy="1569739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dirty="0" err="1"/>
              <a:t>Graciñas</a:t>
            </a:r>
            <a:r>
              <a:rPr lang="en-US" dirty="0"/>
              <a:t>! / Thank you! / ¡Gracias!</a:t>
            </a:r>
            <a:br>
              <a:rPr lang="en-US" sz="1100" dirty="0"/>
            </a:br>
            <a:br>
              <a:rPr lang="en-US" sz="1100" dirty="0"/>
            </a:br>
            <a:r>
              <a:rPr lang="en-US" sz="2200" dirty="0"/>
              <a:t>Timothy Gupton: </a:t>
            </a:r>
            <a:r>
              <a:rPr lang="en-US" sz="2200" dirty="0">
                <a:hlinkClick r:id="rId2"/>
              </a:rPr>
              <a:t>gupton1@uga.edu</a:t>
            </a:r>
            <a:br>
              <a:rPr lang="en-US" sz="2200" dirty="0"/>
            </a:br>
            <a:r>
              <a:rPr lang="en-US" sz="2200" dirty="0"/>
              <a:t>María </a:t>
            </a:r>
            <a:r>
              <a:rPr lang="en-US" sz="2200" dirty="0" err="1"/>
              <a:t>Morado</a:t>
            </a:r>
            <a:r>
              <a:rPr lang="en-US" sz="2200" dirty="0"/>
              <a:t>-Vázquez: </a:t>
            </a:r>
            <a:r>
              <a:rPr lang="en-US" sz="2200" dirty="0">
                <a:hlinkClick r:id="rId3"/>
              </a:rPr>
              <a:t>moradovazquez.1@osu.edu</a:t>
            </a:r>
            <a:r>
              <a:rPr lang="en-US" sz="2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4E9AE-D0D5-66C1-F15C-351143BFC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2157983"/>
            <a:ext cx="10442448" cy="4031801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Additional thanks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600" dirty="0"/>
              <a:t>Joe Salmons</a:t>
            </a:r>
          </a:p>
          <a:p>
            <a:pPr marL="0" indent="0">
              <a:buNone/>
            </a:pPr>
            <a:r>
              <a:rPr lang="en-US" sz="2600" dirty="0"/>
              <a:t>	Leticia Rincón-Herce</a:t>
            </a:r>
          </a:p>
          <a:p>
            <a:pPr marL="0" indent="0">
              <a:buNone/>
            </a:pPr>
            <a:r>
              <a:rPr lang="en-US" sz="2600" dirty="0"/>
              <a:t>	CPI de San </a:t>
            </a:r>
            <a:r>
              <a:rPr lang="en-US" sz="2600" dirty="0" err="1"/>
              <a:t>Sadurniño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err="1"/>
              <a:t>Parroquia</a:t>
            </a:r>
            <a:r>
              <a:rPr lang="en-US" sz="2600" dirty="0"/>
              <a:t> do Val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err="1"/>
              <a:t>Xosé</a:t>
            </a:r>
            <a:r>
              <a:rPr lang="en-US" sz="2600" dirty="0"/>
              <a:t> Luís </a:t>
            </a:r>
            <a:r>
              <a:rPr lang="en-US" sz="2600" dirty="0" err="1"/>
              <a:t>Regueira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Instituto da </a:t>
            </a:r>
            <a:r>
              <a:rPr lang="en-US" sz="2600" dirty="0" err="1"/>
              <a:t>Língua</a:t>
            </a:r>
            <a:r>
              <a:rPr lang="en-US" sz="2600" dirty="0"/>
              <a:t> </a:t>
            </a:r>
            <a:r>
              <a:rPr lang="en-US" sz="2600" dirty="0" err="1"/>
              <a:t>Galega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students at </a:t>
            </a:r>
            <a:r>
              <a:rPr lang="en-US" sz="2600" dirty="0" err="1"/>
              <a:t>Universidade</a:t>
            </a:r>
            <a:r>
              <a:rPr lang="en-US" sz="2600" dirty="0"/>
              <a:t> de Santiago de Compostela</a:t>
            </a:r>
          </a:p>
          <a:p>
            <a:pPr marL="0" indent="0">
              <a:buNone/>
            </a:pPr>
            <a:r>
              <a:rPr lang="en-US" sz="2600" dirty="0" err="1"/>
              <a:t>Maricarmen</a:t>
            </a:r>
            <a:r>
              <a:rPr lang="en-US" sz="2600" dirty="0"/>
              <a:t> Vázquez-López</a:t>
            </a:r>
          </a:p>
          <a:p>
            <a:pPr marL="0" indent="0">
              <a:buNone/>
            </a:pPr>
            <a:r>
              <a:rPr lang="en-US" sz="2600" dirty="0"/>
              <a:t>José Juan Morado-Loureiro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A3CB0-328B-A6C6-3BA4-8173818F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BD7A8-97F9-09AA-A970-6265E774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WILA 15 -  UGA – sept 26-28,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56148-E177-B410-4576-76B7E0BEB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57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B13B7-0F25-C7AE-39CB-E37BB78AD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7D800-FBC6-75C8-186C-E8A8710A9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F6A-90AA-E9AE-8614-52E1EC9C7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854173"/>
            <a:ext cx="10442448" cy="4502177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en-US" sz="1800" dirty="0" err="1"/>
              <a:t>Balukas</a:t>
            </a:r>
            <a:r>
              <a:rPr lang="en-US" sz="1800" dirty="0"/>
              <a:t>, C., &amp; Koops, C. (2015). Spanish-English bilingual voice onset time in spontaneous code-switching. </a:t>
            </a:r>
            <a:r>
              <a:rPr lang="en-US" sz="1800" i="1" dirty="0"/>
              <a:t>International Journal of Bilingualism</a:t>
            </a:r>
            <a:r>
              <a:rPr lang="en-US" sz="1800" dirty="0"/>
              <a:t> </a:t>
            </a:r>
            <a:r>
              <a:rPr lang="en-US" sz="1800" i="1" dirty="0"/>
              <a:t>19</a:t>
            </a:r>
            <a:r>
              <a:rPr lang="en-US" sz="1800" dirty="0"/>
              <a:t>(4), 423–443.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s-ES" sz="1800" dirty="0"/>
              <a:t>Cantero, F.J. (2002). </a:t>
            </a:r>
            <a:r>
              <a:rPr lang="es-ES" sz="1800" i="1" dirty="0"/>
              <a:t>Teoría y análisis de la entonación</a:t>
            </a:r>
            <a:r>
              <a:rPr lang="es-ES" sz="1800" dirty="0"/>
              <a:t>. </a:t>
            </a:r>
            <a:r>
              <a:rPr lang="es-ES" sz="1800" dirty="0" err="1"/>
              <a:t>Edicións</a:t>
            </a:r>
            <a:r>
              <a:rPr lang="es-ES" sz="1800" dirty="0"/>
              <a:t> de la </a:t>
            </a:r>
            <a:r>
              <a:rPr lang="es-ES" sz="1800" dirty="0" err="1"/>
              <a:t>Universitat</a:t>
            </a:r>
            <a:r>
              <a:rPr lang="es-ES" sz="1800" dirty="0"/>
              <a:t> de Barcelona. </a:t>
            </a:r>
            <a:endParaRPr lang="en-US" sz="1800" dirty="0"/>
          </a:p>
          <a:p>
            <a:pPr marL="0" indent="0">
              <a:spcBef>
                <a:spcPts val="400"/>
              </a:spcBef>
              <a:buNone/>
            </a:pPr>
            <a:r>
              <a:rPr lang="es-ES" sz="1800" dirty="0"/>
              <a:t>Cantero, F.J., &amp; Font, D. (2009). Protocolo para el análisis melódico del habla. </a:t>
            </a:r>
            <a:r>
              <a:rPr lang="en-US" sz="1800" i="1" dirty="0" err="1"/>
              <a:t>Estudios</a:t>
            </a:r>
            <a:r>
              <a:rPr lang="en-US" sz="1800" i="1" dirty="0"/>
              <a:t> de </a:t>
            </a:r>
            <a:r>
              <a:rPr lang="en-US" sz="1800" i="1" dirty="0" err="1"/>
              <a:t>Fonética</a:t>
            </a:r>
            <a:r>
              <a:rPr lang="en-US" sz="1800" i="1" dirty="0"/>
              <a:t> Experimental 18</a:t>
            </a:r>
            <a:r>
              <a:rPr lang="en-US" sz="1800" dirty="0"/>
              <a:t>, 17-32.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Castro, O. (2003). Pitch accent in Galician Spanish. In Sayahi, L. (ed.), </a:t>
            </a:r>
            <a:r>
              <a:rPr lang="en-US" sz="1800" i="1" dirty="0"/>
              <a:t>Selected proceedings of the First Workshop on Spanish Sociolinguistics</a:t>
            </a:r>
            <a:r>
              <a:rPr lang="en-US" sz="1800" dirty="0"/>
              <a:t>. </a:t>
            </a:r>
            <a:r>
              <a:rPr lang="en-US" sz="1800" dirty="0" err="1"/>
              <a:t>Cascadilla</a:t>
            </a:r>
            <a:r>
              <a:rPr lang="en-US" sz="1800" dirty="0"/>
              <a:t> Press, pp. 43-52.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Colantoni, L., &amp; Gurlekian, J. (2004). Convergence and intonation: historical evidence from Buenos Aires Spanish</a:t>
            </a:r>
            <a:r>
              <a:rPr lang="en-US" sz="1800" i="1" dirty="0"/>
              <a:t>. Bilingualism: Language and Cognition 7</a:t>
            </a:r>
            <a:r>
              <a:rPr lang="en-US" sz="1800" dirty="0"/>
              <a:t>(2), 107–119.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Frascarelli, M., &amp; </a:t>
            </a:r>
            <a:r>
              <a:rPr lang="en-US" sz="1800" dirty="0" err="1"/>
              <a:t>Hinterhölzl</a:t>
            </a:r>
            <a:r>
              <a:rPr lang="en-US" sz="1800" dirty="0"/>
              <a:t>, R. (2007). Types of topics in German and Italian. In Schwabe, K. &amp; Winkler, S. (eds.), </a:t>
            </a:r>
            <a:r>
              <a:rPr lang="en-US" sz="1800" i="1" dirty="0"/>
              <a:t>On information structure, meaning and form. </a:t>
            </a:r>
            <a:r>
              <a:rPr lang="en-US" sz="1800" dirty="0"/>
              <a:t>John Benjamins, pp. 87-116.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Gupton, T. (2021). Aligning syntax and prosody in Galician. In Gupton, T. &amp; </a:t>
            </a:r>
            <a:r>
              <a:rPr lang="en-US" sz="1800" dirty="0" err="1"/>
              <a:t>Gielau</a:t>
            </a:r>
            <a:r>
              <a:rPr lang="en-US" sz="1800" dirty="0"/>
              <a:t>, E. (eds.), </a:t>
            </a:r>
            <a:r>
              <a:rPr lang="en-US" sz="1800" i="1" dirty="0"/>
              <a:t>East and West of The Pentacrest. Linguistic studies in honor of Paula </a:t>
            </a:r>
            <a:r>
              <a:rPr lang="en-US" sz="1800" i="1" dirty="0" err="1"/>
              <a:t>Kempchinsky</a:t>
            </a:r>
            <a:r>
              <a:rPr lang="en-US" sz="1800" dirty="0"/>
              <a:t>. John Benjamins, pp. 41-67.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Kim, J.Y. (2023). Spanish–English Cross-Linguistic Influence on Heritage Bilinguals’ Production of Uptalk. </a:t>
            </a:r>
            <a:r>
              <a:rPr lang="en-US" sz="1800" i="1" dirty="0"/>
              <a:t>Languages 8</a:t>
            </a:r>
            <a:r>
              <a:rPr lang="en-US" sz="1800" dirty="0"/>
              <a:t>, 22.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Ramallo, F.</a:t>
            </a:r>
            <a:r>
              <a:rPr lang="en-US" sz="1800" b="1" dirty="0"/>
              <a:t> </a:t>
            </a:r>
            <a:r>
              <a:rPr lang="en-US" sz="1800" dirty="0"/>
              <a:t>(2007). Sociolinguistics of Spanish in Galicia. </a:t>
            </a:r>
            <a:r>
              <a:rPr lang="en-US" sz="1800" i="1" dirty="0"/>
              <a:t>International Journal of the Sociology of Language 184</a:t>
            </a:r>
            <a:r>
              <a:rPr lang="en-US" sz="1800" dirty="0"/>
              <a:t>, 21-36.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800" dirty="0"/>
              <a:t>Simonet, M. (2011). Intonational convergence in language contact: Utterance-final F0 contours in Catalan–Spanish early bilinguals. </a:t>
            </a:r>
            <a:r>
              <a:rPr lang="es-ES" sz="1800" i="1" dirty="0" err="1"/>
              <a:t>Journal</a:t>
            </a:r>
            <a:r>
              <a:rPr lang="es-ES" sz="1800" i="1" dirty="0"/>
              <a:t> </a:t>
            </a:r>
            <a:r>
              <a:rPr lang="es-ES" sz="1800" i="1" dirty="0" err="1"/>
              <a:t>of</a:t>
            </a:r>
            <a:r>
              <a:rPr lang="es-ES" sz="1800" i="1" dirty="0"/>
              <a:t> </a:t>
            </a:r>
            <a:r>
              <a:rPr lang="es-ES" sz="1800" i="1" dirty="0" err="1"/>
              <a:t>the</a:t>
            </a:r>
            <a:r>
              <a:rPr lang="es-ES" sz="1800" i="1" dirty="0"/>
              <a:t> International </a:t>
            </a:r>
            <a:r>
              <a:rPr lang="es-ES" sz="1800" i="1" dirty="0" err="1"/>
              <a:t>Phonetic</a:t>
            </a:r>
            <a:r>
              <a:rPr lang="es-ES" sz="1800" i="1" dirty="0"/>
              <a:t> </a:t>
            </a:r>
            <a:r>
              <a:rPr lang="es-ES" sz="1800" i="1" dirty="0" err="1"/>
              <a:t>Association</a:t>
            </a:r>
            <a:r>
              <a:rPr lang="es-ES" sz="1800" i="1" dirty="0"/>
              <a:t> 41</a:t>
            </a:r>
            <a:r>
              <a:rPr lang="es-ES" sz="1800" dirty="0"/>
              <a:t>(2), 157-184.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0828A-CEF2-8AC0-B6FA-F6AD9D8C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541AB-7432-99D3-8CF4-8FE412677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WILA 15 -  UGA – sept 26-28,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DEBDF-AEE0-5846-1F19-EB5C453E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15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3E4EA-CF9A-B817-6BDF-3A82D94B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I. Intonation contours for 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CBB53-E3E8-23DF-2BD8-9713B4E5F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FAABF-E677-9A30-D4E3-57AB0BE7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B2795-39E7-FDE9-460B-848ADDBA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9890D-5D70-3F34-87C2-B3818B60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96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37EB-3898-8AEF-DB66-7E73CFAA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Thetic/Broad-focus sentences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36A36-CF3F-E993-4A24-562D340D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D3CF1-F149-8E04-8AFF-AF118359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DF62D-A5F8-286E-095D-3C4C3602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768D63D-65AF-3213-29F9-578A8C44BD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7888" y="2157413"/>
          <a:ext cx="1044257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180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4367-3EA1-5E79-D5A1-16440B1D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2D19B-6A8F-69C5-15A7-7AF3D9D1F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dirty="0"/>
              <a:t>Bilingualism in Galicia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Previous studies of intonation in Galician Spanish (GS) and Galician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Research questions</a:t>
            </a:r>
            <a:endParaRPr lang="en-US" sz="2000" dirty="0"/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Methodology (and variables under investigation)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Results – Descriptive statistics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 Discussion – Inferential statistics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 Conclusions and limitations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50DA5-B577-DFFC-6AB0-4E5841614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5719-B7FF-0102-D1F7-C0ED3B56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8FD1B-DD08-050B-0F9D-A1002F68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0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0CE62-7519-D103-4B8F-785CCF170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narrow-focus sentences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DE20D-7CC7-00B4-A76A-CBC3CD7A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E3412-6F57-DC94-A1FC-2AB330309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0AACF-B884-354B-A402-874956C93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B1F3553-A7EA-DF7C-CBB5-6E96C68D73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7888" y="2157413"/>
          <a:ext cx="1044257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339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659D-3D85-3C2B-3A18-7AC9D9805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narrow-focus sentences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687B9-F86B-8FFA-0509-706D04C5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20D68-AF92-AA8E-8395-17B69D187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191F0-D3DF-4F87-5957-37360B92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34306C1-E4B0-DA7A-E692-D1D1E48197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7888" y="2157413"/>
          <a:ext cx="1044257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369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9363-AFF3-C6BF-C4AB-F42A6A28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corrective focus (in situ)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0A8C5-7330-8440-F7EE-91B549389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DA30E-64EC-3690-F47E-F0AF18E6B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F0965-5DBD-0782-C66B-BC10F3C9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E2F1B10-3A71-E039-9CF2-FE29549EDB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7888" y="2157413"/>
          <a:ext cx="1044257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048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19CE8-75B3-01E1-F3AB-16D9D94F3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corrective focus (ex situ)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35EF5-1954-A954-47BB-89160959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F00BB-3A74-0718-44BD-31F9F406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277D2-28AC-ABDC-6C8D-953BADB7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2E1B7BF-6EBC-6A7F-9558-D0D565AF91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7888" y="2157413"/>
          <a:ext cx="1044257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4330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49ACC-9506-AECA-ABE0-0C72D3FE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corrective focus (SVO)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6EA77-1257-709F-CADA-911BCF6F6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E04F3-8395-7936-EC59-45EDA09A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FAB5B-2710-85BB-40A1-BB858FEA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FCF0ED6-D3AB-3CA0-1FE1-886E433990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7888" y="2157413"/>
          <a:ext cx="10442575" cy="39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574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6E6F0-E87D-A741-CFEE-A1E3E7D09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C2A2F-6F5E-FBBB-3286-ED86A977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I. Bilingualism in Galicia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1AEC6-4A43-7F71-F165-647CC10BF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/>
              <a:t>long-standing (500+ years) language contact &amp; bilingualism (e.g. Ramallo 2007)</a:t>
            </a:r>
          </a:p>
          <a:p>
            <a:r>
              <a:rPr lang="en-US" sz="2800" dirty="0"/>
              <a:t>Castilian Spanish (national, official) and Galician (historical, official w/in autonomous community)</a:t>
            </a:r>
          </a:p>
          <a:p>
            <a:r>
              <a:rPr lang="en-US" sz="2800" i="1" dirty="0">
                <a:solidFill>
                  <a:srgbClr val="1B212F"/>
                </a:solidFill>
              </a:rPr>
              <a:t>Mapa </a:t>
            </a:r>
            <a:r>
              <a:rPr lang="en-US" sz="2800" i="1" dirty="0" err="1">
                <a:solidFill>
                  <a:srgbClr val="1B212F"/>
                </a:solidFill>
              </a:rPr>
              <a:t>Sociolingüístico</a:t>
            </a:r>
            <a:r>
              <a:rPr lang="en-US" sz="2800" i="1" dirty="0">
                <a:solidFill>
                  <a:srgbClr val="1B212F"/>
                </a:solidFill>
              </a:rPr>
              <a:t> de Galicia </a:t>
            </a:r>
            <a:r>
              <a:rPr lang="en-US" sz="2800" dirty="0">
                <a:solidFill>
                  <a:srgbClr val="1B212F"/>
                </a:solidFill>
              </a:rPr>
              <a:t>(2004) reports data on self-reported language usage (speaking, listening, reading, writing) for Galician as well as Castilian (Spanish): both reported vibrant </a:t>
            </a:r>
          </a:p>
          <a:p>
            <a:r>
              <a:rPr lang="en-US" sz="2800" dirty="0"/>
              <a:t>Gupton (2014), Gupton &amp; Gravely (2024) </a:t>
            </a:r>
          </a:p>
          <a:p>
            <a:pPr lvl="1"/>
            <a:r>
              <a:rPr lang="en-US" sz="2600" dirty="0"/>
              <a:t>Spanish public education laws make it such that monolinguals are rare</a:t>
            </a:r>
          </a:p>
          <a:p>
            <a:pPr lvl="1"/>
            <a:r>
              <a:rPr lang="en-US" sz="2600" dirty="0"/>
              <a:t>the vast majority of Galicians are bilingual, but with varying dominance</a:t>
            </a:r>
          </a:p>
          <a:p>
            <a:pPr lvl="1"/>
            <a:r>
              <a:rPr lang="en-US" sz="2600" dirty="0"/>
              <a:t>This justifies Galician-dominant users as representative of native-speaker Galician competence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1B212F"/>
                </a:solidFill>
                <a:effectLst/>
                <a:uLnTx/>
                <a:uFillTx/>
                <a:latin typeface="Aptos Light"/>
                <a:ea typeface="+mn-ea"/>
                <a:cs typeface="+mn-cs"/>
              </a:rPr>
              <a:t>Galician speakers exhibit similarities to heritage speakers (Gupton 2010, 2014)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B212F"/>
              </a:solidFill>
              <a:effectLst/>
              <a:uLnTx/>
              <a:uFillTx/>
              <a:latin typeface="Aptos Light"/>
              <a:ea typeface="+mn-ea"/>
              <a:cs typeface="+mn-cs"/>
            </a:endParaRPr>
          </a:p>
          <a:p>
            <a:r>
              <a:rPr lang="en-US" sz="2800" dirty="0"/>
              <a:t>Galicia is well-known for its characteristic intonation (Castro 2003, </a:t>
            </a:r>
            <a:r>
              <a:rPr lang="en-US" sz="2800" dirty="0" err="1"/>
              <a:t>Ramallo</a:t>
            </a:r>
            <a:r>
              <a:rPr lang="en-US" sz="2800" dirty="0"/>
              <a:t> 2007) — in both languages!</a:t>
            </a: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D8C0C-4239-6C5E-18E5-20AA0A33F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F1949-C6CD-1AF1-7E52-6EF501D0E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WILA 15 -  UGA – sept 26-28,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43663-0679-1476-98A9-2C8B6C46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6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E1A09-3AE0-EDC2-4F90-88FFCAFF6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FFE1-6B36-9DA5-7E9B-52EBE4F82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II. Previous studies of declarative intonation in Galician Spanish (GS) and Galician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04E73-F035-B8BC-A54A-1E3EB9275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854174"/>
            <a:ext cx="10442448" cy="4415581"/>
          </a:xfrm>
        </p:spPr>
        <p:txBody>
          <a:bodyPr>
            <a:normAutofit fontScale="85000" lnSpcReduction="10000"/>
          </a:bodyPr>
          <a:lstStyle/>
          <a:p>
            <a:r>
              <a:rPr lang="en-US" sz="1900" dirty="0"/>
              <a:t>Castro (2003)</a:t>
            </a:r>
          </a:p>
          <a:p>
            <a:pPr lvl="1"/>
            <a:r>
              <a:rPr lang="en-US" sz="1700" dirty="0"/>
              <a:t>Galician has rise-fall pitch on accented Vs</a:t>
            </a:r>
          </a:p>
          <a:p>
            <a:pPr lvl="1"/>
            <a:r>
              <a:rPr lang="en-US" sz="1700" dirty="0"/>
              <a:t>GS has a special utterance-final pitch accent: H on accented V, followed by short fall </a:t>
            </a:r>
          </a:p>
          <a:p>
            <a:pPr lvl="1"/>
            <a:r>
              <a:rPr lang="en-US" sz="1700" dirty="0"/>
              <a:t>GS accent is claimed to be result of contact with Galician</a:t>
            </a:r>
          </a:p>
          <a:p>
            <a:r>
              <a:rPr lang="en-US" sz="1900" dirty="0"/>
              <a:t>Fernández Rei (2019)</a:t>
            </a:r>
          </a:p>
          <a:p>
            <a:pPr lvl="1"/>
            <a:r>
              <a:rPr lang="en-US" sz="1700" dirty="0">
                <a:solidFill>
                  <a:srgbClr val="1B212F"/>
                </a:solidFill>
              </a:rPr>
              <a:t>Declarative sentence responses to Discourse Completion Task (DCT) in both languages elicited a nuclear configuration ending in a Low tone</a:t>
            </a:r>
          </a:p>
          <a:p>
            <a:pPr lvl="1"/>
            <a:r>
              <a:rPr lang="en-US" sz="1700" dirty="0"/>
              <a:t>*No working definition/examples of broad focus; Stimuli are a mix of narrow focus, predicate focus, and contrastive focus</a:t>
            </a:r>
          </a:p>
          <a:p>
            <a:r>
              <a:rPr lang="en-US" sz="1900" dirty="0"/>
              <a:t>Pérez Castillejo &amp; de la Fuente Iglesias (2024)</a:t>
            </a:r>
          </a:p>
          <a:p>
            <a:pPr lvl="1"/>
            <a:r>
              <a:rPr lang="en-US" sz="1700" dirty="0"/>
              <a:t>Broad focus declaratives: L* (35%), L+H* (29.1%) are predominant final pitch accents; L%  (47.6%), H% (26.2%) boundary tones</a:t>
            </a:r>
          </a:p>
          <a:p>
            <a:pPr lvl="1"/>
            <a:r>
              <a:rPr lang="en-US" sz="1700" dirty="0"/>
              <a:t>Contrastive focus: 1) L+H*, 2) L+H*+L, 3) L+¡H*; for boundary tones, they find: 1) L%, 2) H%</a:t>
            </a:r>
          </a:p>
          <a:p>
            <a:pPr lvl="1"/>
            <a:r>
              <a:rPr lang="en-US" sz="1700" dirty="0"/>
              <a:t>Narrow focus (on object): only boundary tones reported: L% (72%)</a:t>
            </a:r>
          </a:p>
          <a:p>
            <a:pPr lvl="1"/>
            <a:r>
              <a:rPr lang="en-US" sz="1700" dirty="0"/>
              <a:t>*Reporting of stimuli leaves definition of broad focus, narrow focus, contrastive focus in question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17B8B-296A-6ED0-1296-64F56796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79C10-7198-3A35-8EDE-90C993E6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43286-3D2B-99C2-621B-A9D9C726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0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287F57-6848-9B0B-5130-B397BDC06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B2FD0-0147-733C-6AD8-EC9DD93DF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II. Previous studies of declarative intonation in Galician Spanish (GS) and Galician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A235-9316-6709-77FC-DB1252061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444" y="1854173"/>
            <a:ext cx="10442448" cy="3903819"/>
          </a:xfrm>
        </p:spPr>
        <p:txBody>
          <a:bodyPr>
            <a:normAutofit/>
          </a:bodyPr>
          <a:lstStyle/>
          <a:p>
            <a:r>
              <a:rPr lang="en-US" dirty="0"/>
              <a:t>Gupton (2021)</a:t>
            </a:r>
          </a:p>
          <a:p>
            <a:pPr lvl="1"/>
            <a:r>
              <a:rPr lang="en-US" sz="1600" dirty="0"/>
              <a:t>examination of syntax-information structure-intonation interface in Galician to test predictions of claim in Frascarelli &amp; </a:t>
            </a:r>
            <a:r>
              <a:rPr lang="en-US" sz="1600" dirty="0" err="1"/>
              <a:t>Hinterhölzl</a:t>
            </a:r>
            <a:r>
              <a:rPr lang="en-US" sz="1600" dirty="0"/>
              <a:t> (2007) that distinct (left-peripheral) information structure contexts map to unique intonation contours</a:t>
            </a:r>
          </a:p>
          <a:p>
            <a:pPr lvl="1"/>
            <a:r>
              <a:rPr lang="en-US" sz="1600" dirty="0"/>
              <a:t>Contextualized &amp; controlled experimental methodology to more naturally elicit replies (as reported in Gupton, 2014)</a:t>
            </a:r>
          </a:p>
          <a:p>
            <a:pPr lvl="1"/>
            <a:r>
              <a:rPr lang="en-US" sz="1600" dirty="0"/>
              <a:t>Results by information structure (IS) context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AFBBB-561C-C29F-2F17-F8597A64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6BDE7-4962-EFE3-888A-A4FEF67E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2F89E-03A0-9F98-1009-D93E69E96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C48DC95-D15B-5E8C-78E2-83AD6E3CD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22694"/>
              </p:ext>
            </p:extLst>
          </p:nvPr>
        </p:nvGraphicFramePr>
        <p:xfrm>
          <a:off x="2249424" y="3943032"/>
          <a:ext cx="6553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107">
                  <a:extLst>
                    <a:ext uri="{9D8B030D-6E8A-4147-A177-3AD203B41FA5}">
                      <a16:colId xmlns:a16="http://schemas.microsoft.com/office/drawing/2014/main" val="3927576355"/>
                    </a:ext>
                  </a:extLst>
                </a:gridCol>
                <a:gridCol w="2418093">
                  <a:extLst>
                    <a:ext uri="{9D8B030D-6E8A-4147-A177-3AD203B41FA5}">
                      <a16:colId xmlns:a16="http://schemas.microsoft.com/office/drawing/2014/main" val="43374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Information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Prosodic contour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314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Thetic / Out of the blue (SVO)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37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Subject narrow focus (VS)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5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 narrow-focus (VO)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L/L% (?)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72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 corrective focus (VO, in situ)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H+L*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65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 corrective focus (OV, ex situ)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75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Subject corrective focus (SVO)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H*+L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98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72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9E2A7-952F-E98D-E16B-9CBF32A74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A328D-A0BE-0751-AAFC-300FCA6F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FDC2B-4EA7-59D8-76F2-B59BBED0D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en-US" sz="2400" dirty="0"/>
              <a:t>Do GS speakers exhibit intonation patterns similar to Galician-dominant speakers reading comparable, controlled, and contextualized stimuli in Galician (Gupton, 2021)?</a:t>
            </a:r>
          </a:p>
          <a:p>
            <a:pPr marL="342900" indent="-342900">
              <a:buAutoNum type="arabicParenR"/>
            </a:pPr>
            <a:r>
              <a:rPr lang="en-US" sz="2400" dirty="0"/>
              <a:t>Is information structure a significant predictor of changes in intonation (Frascarelli &amp; </a:t>
            </a:r>
            <a:r>
              <a:rPr lang="en-US" sz="2400" dirty="0" err="1"/>
              <a:t>Hinterhölzl</a:t>
            </a:r>
            <a:r>
              <a:rPr lang="en-US" sz="2400" dirty="0"/>
              <a:t>, 2007)?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0BF31-DF29-4196-836A-6B03DF00D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BBA96-412F-6BB3-CD2A-DA579A89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WILA 15 -  UGA – sept 26-28,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EBF18-CFD1-B85E-12D7-C98C0917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1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7CAFE-0370-C8C7-3594-F0D91544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Experimental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C2444-5E35-BB16-B328-16F878D36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personal contacts assisted with initial identification of potential participants (for each study)</a:t>
            </a:r>
          </a:p>
          <a:p>
            <a:r>
              <a:rPr lang="en-US" sz="2000" dirty="0"/>
              <a:t>Linguistic history questionnaire (shortened BLP) from Gupton (2021) in Spanish (all results converted to decimal values), which we used to determine language dominance:</a:t>
            </a:r>
          </a:p>
          <a:p>
            <a:pPr lvl="1"/>
            <a:r>
              <a:rPr lang="en-US" sz="2000" dirty="0"/>
              <a:t>9 questions provide usage data </a:t>
            </a:r>
          </a:p>
          <a:p>
            <a:pPr lvl="1"/>
            <a:r>
              <a:rPr lang="en-US" sz="2000" dirty="0"/>
              <a:t>7 questions provide input data</a:t>
            </a:r>
          </a:p>
          <a:p>
            <a:pPr lvl="1"/>
            <a:r>
              <a:rPr lang="en-US" sz="2000" dirty="0"/>
              <a:t>self-reported proficiency ratings</a:t>
            </a:r>
          </a:p>
          <a:p>
            <a:r>
              <a:rPr lang="en-US" sz="2000" dirty="0"/>
              <a:t>Contextualized response reading task recorded with Zoom H4n portable recorder and a Countryman EMW Lavalier microphone 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AA9E6-06C3-ED5F-4AD1-1548DBD3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855B9-6145-4035-3215-EA9F2A66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12902-AE66-F549-DFAE-6909F330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5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C2E65-A4B6-D907-57C5-1A5C4705F2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1EDA-5014-3506-6D1C-4CFE2316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Experimental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9EDCE-F4E4-30AF-7B8D-E790482C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21 habitual speakers of Galician Spanish (11 female) read stimuli situated within six contextualized information structure contexts: </a:t>
            </a:r>
          </a:p>
          <a:p>
            <a:pPr lvl="1"/>
            <a:r>
              <a:rPr lang="en-US" sz="2000" dirty="0"/>
              <a:t>thetic sentences, subject narrow focus, object narrow focus, </a:t>
            </a:r>
            <a:r>
              <a:rPr lang="en-US" sz="2000" i="1" dirty="0"/>
              <a:t>in situ </a:t>
            </a:r>
            <a:r>
              <a:rPr lang="en-US" sz="2000" dirty="0"/>
              <a:t>object corrective focus, </a:t>
            </a:r>
            <a:r>
              <a:rPr lang="en-US" sz="2000" i="1" dirty="0"/>
              <a:t>ex situ </a:t>
            </a:r>
            <a:r>
              <a:rPr lang="en-US" sz="2000" dirty="0"/>
              <a:t>object corrective focus, and subject corrective focus</a:t>
            </a:r>
          </a:p>
          <a:p>
            <a:r>
              <a:rPr lang="en-US" sz="2000" dirty="0"/>
              <a:t>Total 14 sentences each read, netting 294 sentences. Here we report on data from 126 sentences.</a:t>
            </a:r>
          </a:p>
          <a:p>
            <a:r>
              <a:rPr lang="en-US" sz="2000" dirty="0"/>
              <a:t>Segmentation and pitch (F0) listings were extracted using </a:t>
            </a:r>
            <a:r>
              <a:rPr lang="en-US" sz="2000" dirty="0" err="1"/>
              <a:t>Praat</a:t>
            </a:r>
            <a:r>
              <a:rPr lang="en-US" sz="2000" dirty="0"/>
              <a:t> (Boersma &amp; </a:t>
            </a:r>
            <a:r>
              <a:rPr lang="en-US" sz="2000" dirty="0" err="1"/>
              <a:t>Weenink</a:t>
            </a:r>
            <a:r>
              <a:rPr lang="en-US" sz="2000" dirty="0"/>
              <a:t>, 2015) and a custom </a:t>
            </a:r>
            <a:r>
              <a:rPr lang="en-US" sz="2000" dirty="0" err="1"/>
              <a:t>Praat</a:t>
            </a:r>
            <a:r>
              <a:rPr lang="en-US" sz="2000" dirty="0"/>
              <a:t> script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78C4B-839A-2491-A732-A7901CE9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461FD-2686-1C14-35C7-B7E440C1B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5BADC-BB8A-57D6-2155-10BA2D47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77332-2CC3-E5E6-B038-D60E6DA73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47BA-B5CD-7F2A-A1A7-DA7FF259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Results – Descriptive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83D60-F1B6-39F7-4F96-5E9B354A2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3" y="2157984"/>
            <a:ext cx="11173500" cy="4111771"/>
          </a:xfrm>
        </p:spPr>
        <p:txBody>
          <a:bodyPr>
            <a:normAutofit/>
          </a:bodyPr>
          <a:lstStyle/>
          <a:p>
            <a:r>
              <a:rPr lang="en-US" sz="2000" dirty="0"/>
              <a:t>We adopt Melodic Analysis of Speech (MAS) protocol (Cantero, 2002; Cantero &amp; Font-</a:t>
            </a:r>
            <a:r>
              <a:rPr lang="en-US" sz="2000" dirty="0" err="1"/>
              <a:t>Rotchés</a:t>
            </a:r>
            <a:r>
              <a:rPr lang="en-US" sz="2000" dirty="0"/>
              <a:t>, 2009) </a:t>
            </a:r>
          </a:p>
          <a:p>
            <a:r>
              <a:rPr lang="en-US" sz="2000" dirty="0"/>
              <a:t>Facilitates comparisons between males and females, motivate classifications of AS pitch accent types (e.g. </a:t>
            </a:r>
            <a:r>
              <a:rPr lang="en-US" sz="2000" dirty="0" err="1"/>
              <a:t>Pierrehumbert</a:t>
            </a:r>
            <a:r>
              <a:rPr lang="en-US" sz="2000" dirty="0"/>
              <a:t>, 1980) using 10% as perceptibility threshold for Spanish (Mateo Ruiz, 2013)</a:t>
            </a:r>
          </a:p>
          <a:p>
            <a:endParaRPr lang="en-US" sz="2000" dirty="0"/>
          </a:p>
          <a:p>
            <a:r>
              <a:rPr lang="en-US" sz="2000" dirty="0"/>
              <a:t>16 participants produced thetic sentences with a pre-tonic fall on the verb and a tonic fall on the object, no clear contour pattern for subjects. 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5D02E-E87D-1D08-9E15-7ACD4CDE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B4C1-0562-528A-7297-9E2A68AE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ISMBS – 16 June,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1EE6E-BFD7-F555-72F8-587DDA3B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0095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AnalogousFromRegularSeedRightStep">
      <a:dk1>
        <a:srgbClr val="000000"/>
      </a:dk1>
      <a:lt1>
        <a:srgbClr val="FFFFFF"/>
      </a:lt1>
      <a:dk2>
        <a:srgbClr val="1B212F"/>
      </a:dk2>
      <a:lt2>
        <a:srgbClr val="F3F0F0"/>
      </a:lt2>
      <a:accent1>
        <a:srgbClr val="45AFAE"/>
      </a:accent1>
      <a:accent2>
        <a:srgbClr val="3B81B1"/>
      </a:accent2>
      <a:accent3>
        <a:srgbClr val="4D62C3"/>
      </a:accent3>
      <a:accent4>
        <a:srgbClr val="5A3EB2"/>
      </a:accent4>
      <a:accent5>
        <a:srgbClr val="9A4DC3"/>
      </a:accent5>
      <a:accent6>
        <a:srgbClr val="B13BA9"/>
      </a:accent6>
      <a:hlink>
        <a:srgbClr val="BF3F41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{0D757C93-D51D-3C4E-8B63-9445D2FEE408}tf10001057</Template>
  <TotalTime>24633</TotalTime>
  <Words>2307</Words>
  <Application>Microsoft Macintosh PowerPoint</Application>
  <PresentationFormat>Widescreen</PresentationFormat>
  <Paragraphs>252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Aptos Light</vt:lpstr>
      <vt:lpstr>Arial</vt:lpstr>
      <vt:lpstr>Calibri</vt:lpstr>
      <vt:lpstr>Walbaum Display</vt:lpstr>
      <vt:lpstr>BohoVogueVTI</vt:lpstr>
      <vt:lpstr>Evidence for convergence in the intonation of Galician Spanish-dominant bilinguals </vt:lpstr>
      <vt:lpstr>Roadmap</vt:lpstr>
      <vt:lpstr>I. Bilingualism in Galicia</vt:lpstr>
      <vt:lpstr>II. Previous studies of declarative intonation in Galician Spanish (GS) and Galician</vt:lpstr>
      <vt:lpstr>II. Previous studies of declarative intonation in Galician Spanish (GS) and Galician</vt:lpstr>
      <vt:lpstr>III. Research questions</vt:lpstr>
      <vt:lpstr>IV. Experimental methodology</vt:lpstr>
      <vt:lpstr>IV. Experimental methodology</vt:lpstr>
      <vt:lpstr>V. Results – Descriptive statistics</vt:lpstr>
      <vt:lpstr>V. Results – Descriptive statistics</vt:lpstr>
      <vt:lpstr>V. Results – Descriptive statistics</vt:lpstr>
      <vt:lpstr>VI. Discussion – Inferential statistics</vt:lpstr>
      <vt:lpstr>VII. Conclusions</vt:lpstr>
      <vt:lpstr>VII. Limitations</vt:lpstr>
      <vt:lpstr>VII. Recommendations &amp; limitations</vt:lpstr>
      <vt:lpstr>Graciñas! / Thank you! / ¡Gracias!  Timothy Gupton: gupton1@uga.edu María Morado-Vázquez: moradovazquez.1@osu.edu </vt:lpstr>
      <vt:lpstr>selected references</vt:lpstr>
      <vt:lpstr>Appendix I. Intonation contours for GS</vt:lpstr>
      <vt:lpstr>Thetic/Broad-focus sentences</vt:lpstr>
      <vt:lpstr>Subject narrow-focus sentences</vt:lpstr>
      <vt:lpstr>Object narrow-focus sentences</vt:lpstr>
      <vt:lpstr>Object corrective focus (in situ)</vt:lpstr>
      <vt:lpstr>Object corrective focus (ex situ)</vt:lpstr>
      <vt:lpstr>Subject corrective focus (SVO)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Timothy Michael Gupton</dc:creator>
  <cp:lastModifiedBy>Timothy Michael Gupton</cp:lastModifiedBy>
  <cp:revision>51</cp:revision>
  <dcterms:created xsi:type="dcterms:W3CDTF">2024-09-20T15:35:04Z</dcterms:created>
  <dcterms:modified xsi:type="dcterms:W3CDTF">2025-06-24T13:00:23Z</dcterms:modified>
</cp:coreProperties>
</file>